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87"/>
  </p:notesMasterIdLst>
  <p:handoutMasterIdLst>
    <p:handoutMasterId r:id="rId88"/>
  </p:handoutMasterIdLst>
  <p:sldIdLst>
    <p:sldId id="256" r:id="rId4"/>
    <p:sldId id="398" r:id="rId5"/>
    <p:sldId id="308" r:id="rId6"/>
    <p:sldId id="274" r:id="rId7"/>
    <p:sldId id="314" r:id="rId8"/>
    <p:sldId id="287" r:id="rId9"/>
    <p:sldId id="309" r:id="rId10"/>
    <p:sldId id="310" r:id="rId11"/>
    <p:sldId id="311" r:id="rId12"/>
    <p:sldId id="312" r:id="rId13"/>
    <p:sldId id="317" r:id="rId14"/>
    <p:sldId id="354" r:id="rId15"/>
    <p:sldId id="361" r:id="rId16"/>
    <p:sldId id="399" r:id="rId17"/>
    <p:sldId id="362" r:id="rId18"/>
    <p:sldId id="320" r:id="rId19"/>
    <p:sldId id="321" r:id="rId20"/>
    <p:sldId id="336" r:id="rId21"/>
    <p:sldId id="353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7" r:id="rId44"/>
    <p:sldId id="386" r:id="rId45"/>
    <p:sldId id="388" r:id="rId46"/>
    <p:sldId id="389" r:id="rId47"/>
    <p:sldId id="390" r:id="rId48"/>
    <p:sldId id="391" r:id="rId49"/>
    <p:sldId id="392" r:id="rId50"/>
    <p:sldId id="351" r:id="rId51"/>
    <p:sldId id="355" r:id="rId52"/>
    <p:sldId id="393" r:id="rId53"/>
    <p:sldId id="345" r:id="rId54"/>
    <p:sldId id="349" r:id="rId55"/>
    <p:sldId id="363" r:id="rId56"/>
    <p:sldId id="348" r:id="rId57"/>
    <p:sldId id="350" r:id="rId58"/>
    <p:sldId id="315" r:id="rId59"/>
    <p:sldId id="316" r:id="rId60"/>
    <p:sldId id="335" r:id="rId61"/>
    <p:sldId id="394" r:id="rId62"/>
    <p:sldId id="395" r:id="rId63"/>
    <p:sldId id="396" r:id="rId64"/>
    <p:sldId id="397" r:id="rId65"/>
    <p:sldId id="318" r:id="rId66"/>
    <p:sldId id="322" r:id="rId67"/>
    <p:sldId id="356" r:id="rId68"/>
    <p:sldId id="357" r:id="rId69"/>
    <p:sldId id="323" r:id="rId70"/>
    <p:sldId id="358" r:id="rId71"/>
    <p:sldId id="359" r:id="rId72"/>
    <p:sldId id="324" r:id="rId73"/>
    <p:sldId id="360" r:id="rId74"/>
    <p:sldId id="325" r:id="rId75"/>
    <p:sldId id="326" r:id="rId76"/>
    <p:sldId id="327" r:id="rId77"/>
    <p:sldId id="328" r:id="rId78"/>
    <p:sldId id="329" r:id="rId79"/>
    <p:sldId id="331" r:id="rId80"/>
    <p:sldId id="330" r:id="rId81"/>
    <p:sldId id="332" r:id="rId82"/>
    <p:sldId id="333" r:id="rId83"/>
    <p:sldId id="334" r:id="rId84"/>
    <p:sldId id="352" r:id="rId85"/>
    <p:sldId id="400" r:id="rId8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6C8"/>
    <a:srgbClr val="8CC3D2"/>
    <a:srgbClr val="346C79"/>
    <a:srgbClr val="65AFC3"/>
    <a:srgbClr val="4090A6"/>
    <a:srgbClr val="DBEAEF"/>
    <a:srgbClr val="EDF1F8"/>
    <a:srgbClr val="0067AC"/>
    <a:srgbClr val="87ADD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88151" autoAdjust="0"/>
  </p:normalViewPr>
  <p:slideViewPr>
    <p:cSldViewPr snapToGrid="0">
      <p:cViewPr varScale="1">
        <p:scale>
          <a:sx n="65" d="100"/>
          <a:sy n="65" d="100"/>
        </p:scale>
        <p:origin x="1038" y="7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_AKADEMIK\TA\buku-tugas-akhir\uji%20cob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/>
              <a:t>Uji Coba Learning Rate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LR!$N$2</c:f>
              <c:strCache>
                <c:ptCount val="1"/>
                <c:pt idx="0">
                  <c:v>Nilai SPOJ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LR!$B$3:$B$7</c:f>
              <c:numCache>
                <c:formatCode>General</c:formatCode>
                <c:ptCount val="5"/>
                <c:pt idx="0">
                  <c:v>5.0000000000000001E-3</c:v>
                </c:pt>
                <c:pt idx="1">
                  <c:v>1E-3</c:v>
                </c:pt>
                <c:pt idx="2">
                  <c:v>0.05</c:v>
                </c:pt>
                <c:pt idx="3">
                  <c:v>0.01</c:v>
                </c:pt>
                <c:pt idx="4">
                  <c:v>0.5</c:v>
                </c:pt>
              </c:numCache>
            </c:numRef>
          </c:cat>
          <c:val>
            <c:numRef>
              <c:f>LR!$N$3:$N$7</c:f>
              <c:numCache>
                <c:formatCode>General</c:formatCode>
                <c:ptCount val="5"/>
                <c:pt idx="0">
                  <c:v>23</c:v>
                </c:pt>
                <c:pt idx="1">
                  <c:v>23</c:v>
                </c:pt>
                <c:pt idx="2">
                  <c:v>22</c:v>
                </c:pt>
                <c:pt idx="3">
                  <c:v>23</c:v>
                </c:pt>
                <c:pt idx="4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5008984"/>
        <c:axId val="355010552"/>
      </c:barChart>
      <c:catAx>
        <c:axId val="355008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Learning Rate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10552"/>
        <c:crosses val="autoZero"/>
        <c:auto val="1"/>
        <c:lblAlgn val="ctr"/>
        <c:lblOffset val="100"/>
        <c:noMultiLvlLbl val="0"/>
      </c:catAx>
      <c:valAx>
        <c:axId val="355010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Nilai SPOJ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08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Learning </a:t>
            </a:r>
            <a:r>
              <a:rPr lang="en-US" dirty="0" smtClean="0"/>
              <a:t>Rate </a:t>
            </a:r>
            <a:r>
              <a:rPr lang="en-US" dirty="0" err="1" smtClean="0"/>
              <a:t>Kedua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LR!$B$25</c:f>
              <c:strCache>
                <c:ptCount val="1"/>
                <c:pt idx="0">
                  <c:v>Learning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LR!$B$3:$B$7</c:f>
              <c:numCache>
                <c:formatCode>General</c:formatCode>
                <c:ptCount val="5"/>
                <c:pt idx="0">
                  <c:v>5.0000000000000001E-3</c:v>
                </c:pt>
                <c:pt idx="1">
                  <c:v>1E-3</c:v>
                </c:pt>
                <c:pt idx="2">
                  <c:v>0.05</c:v>
                </c:pt>
                <c:pt idx="3">
                  <c:v>0.01</c:v>
                </c:pt>
                <c:pt idx="4">
                  <c:v>0.5</c:v>
                </c:pt>
              </c:numCache>
            </c:numRef>
          </c:cat>
          <c:val>
            <c:numRef>
              <c:f>LR!$C$26:$C$28</c:f>
              <c:numCache>
                <c:formatCode>General</c:formatCode>
                <c:ptCount val="3"/>
                <c:pt idx="0">
                  <c:v>25</c:v>
                </c:pt>
                <c:pt idx="1">
                  <c:v>27</c:v>
                </c:pt>
                <c:pt idx="2">
                  <c:v>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6526048"/>
        <c:axId val="356531536"/>
      </c:barChart>
      <c:catAx>
        <c:axId val="356526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Learning Rate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6531536"/>
        <c:crosses val="autoZero"/>
        <c:auto val="1"/>
        <c:lblAlgn val="ctr"/>
        <c:lblOffset val="100"/>
        <c:noMultiLvlLbl val="0"/>
      </c:catAx>
      <c:valAx>
        <c:axId val="35653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Nilai SPOJ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65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/>
              <a:t>Uji Coba Activation Function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AF!$C$2</c:f>
              <c:strCache>
                <c:ptCount val="1"/>
                <c:pt idx="0">
                  <c:v>Nilai SPOJ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AF!$B$3:$B$6</c:f>
              <c:strCache>
                <c:ptCount val="4"/>
                <c:pt idx="0">
                  <c:v>relu</c:v>
                </c:pt>
                <c:pt idx="1">
                  <c:v>tanh</c:v>
                </c:pt>
                <c:pt idx="2">
                  <c:v>sigmoid</c:v>
                </c:pt>
                <c:pt idx="3">
                  <c:v>identity</c:v>
                </c:pt>
              </c:strCache>
            </c:strRef>
          </c:cat>
          <c:val>
            <c:numRef>
              <c:f>AF!$O$3:$O$6</c:f>
              <c:numCache>
                <c:formatCode>General</c:formatCode>
                <c:ptCount val="4"/>
                <c:pt idx="0">
                  <c:v>15</c:v>
                </c:pt>
                <c:pt idx="1">
                  <c:v>18</c:v>
                </c:pt>
                <c:pt idx="2">
                  <c:v>23</c:v>
                </c:pt>
                <c:pt idx="3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5005848"/>
        <c:axId val="355011336"/>
      </c:barChart>
      <c:catAx>
        <c:axId val="355005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Activation Function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11336"/>
        <c:crosses val="autoZero"/>
        <c:auto val="1"/>
        <c:lblAlgn val="ctr"/>
        <c:lblOffset val="100"/>
        <c:noMultiLvlLbl val="0"/>
      </c:catAx>
      <c:valAx>
        <c:axId val="35501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Nilai SPOJ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05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Epoch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epoch!$C$2</c:f>
              <c:strCache>
                <c:ptCount val="1"/>
                <c:pt idx="0">
                  <c:v>Nilai SPOJ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epoch!$B$3:$B$6</c:f>
              <c:numCache>
                <c:formatCode>General</c:formatCode>
                <c:ptCount val="4"/>
                <c:pt idx="0">
                  <c:v>11500</c:v>
                </c:pt>
                <c:pt idx="1">
                  <c:v>12000</c:v>
                </c:pt>
                <c:pt idx="2">
                  <c:v>12500</c:v>
                </c:pt>
                <c:pt idx="3">
                  <c:v>13000</c:v>
                </c:pt>
              </c:numCache>
            </c:numRef>
          </c:cat>
          <c:val>
            <c:numRef>
              <c:f>epoch!$M$3:$M$6</c:f>
              <c:numCache>
                <c:formatCode>General</c:formatCode>
                <c:ptCount val="4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5007416"/>
        <c:axId val="355008200"/>
      </c:barChart>
      <c:catAx>
        <c:axId val="355007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dirty="0" smtClean="0"/>
                  <a:t>Epoch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08200"/>
        <c:crosses val="autoZero"/>
        <c:auto val="1"/>
        <c:lblAlgn val="ctr"/>
        <c:lblOffset val="100"/>
        <c:noMultiLvlLbl val="0"/>
      </c:catAx>
      <c:valAx>
        <c:axId val="355008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Nilai SPOJ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07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Optimasi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solver!$C$2</c:f>
              <c:strCache>
                <c:ptCount val="1"/>
                <c:pt idx="0">
                  <c:v>Nilai SPOJ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solver!$B$3:$B$6</c:f>
              <c:strCache>
                <c:ptCount val="3"/>
                <c:pt idx="0">
                  <c:v>lbfgs</c:v>
                </c:pt>
                <c:pt idx="1">
                  <c:v>sgd</c:v>
                </c:pt>
                <c:pt idx="2">
                  <c:v>adam</c:v>
                </c:pt>
              </c:strCache>
            </c:strRef>
          </c:cat>
          <c:val>
            <c:numRef>
              <c:f>solver!$L$3:$L$5</c:f>
              <c:numCache>
                <c:formatCode>General</c:formatCode>
                <c:ptCount val="3"/>
                <c:pt idx="0">
                  <c:v>22</c:v>
                </c:pt>
                <c:pt idx="1">
                  <c:v>23</c:v>
                </c:pt>
                <c:pt idx="2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5007024"/>
        <c:axId val="355007808"/>
      </c:barChart>
      <c:catAx>
        <c:axId val="355007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dirty="0" err="1" smtClean="0"/>
                  <a:t>Fungsi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Optimasi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07808"/>
        <c:crosses val="autoZero"/>
        <c:auto val="1"/>
        <c:lblAlgn val="ctr"/>
        <c:lblOffset val="100"/>
        <c:noMultiLvlLbl val="0"/>
      </c:catAx>
      <c:valAx>
        <c:axId val="355007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Nilai SPOJ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0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Node</a:t>
            </a:r>
            <a:r>
              <a:rPr lang="en-US" baseline="0" dirty="0" smtClean="0"/>
              <a:t> </a:t>
            </a:r>
            <a:r>
              <a:rPr lang="en-US" dirty="0" smtClean="0"/>
              <a:t>Hidden </a:t>
            </a:r>
            <a:r>
              <a:rPr lang="en-US" dirty="0"/>
              <a:t>Layer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HL!$C$3:$C$7</c:f>
              <c:strCache>
                <c:ptCount val="5"/>
                <c:pt idx="0">
                  <c:v>7</c:v>
                </c:pt>
                <c:pt idx="1">
                  <c:v>13</c:v>
                </c:pt>
                <c:pt idx="2">
                  <c:v>12</c:v>
                </c:pt>
                <c:pt idx="3">
                  <c:v>7</c:v>
                </c:pt>
                <c:pt idx="4">
                  <c:v>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HL!$B$3:$B$7</c:f>
              <c:numCache>
                <c:formatCode>General</c:formatCode>
                <c:ptCount val="5"/>
                <c:pt idx="0">
                  <c:v>20</c:v>
                </c:pt>
                <c:pt idx="1">
                  <c:v>25</c:v>
                </c:pt>
                <c:pt idx="2">
                  <c:v>30</c:v>
                </c:pt>
                <c:pt idx="3">
                  <c:v>35</c:v>
                </c:pt>
                <c:pt idx="4">
                  <c:v>40</c:v>
                </c:pt>
              </c:numCache>
            </c:numRef>
          </c:cat>
          <c:val>
            <c:numRef>
              <c:f>HL!$M$3:$M$7</c:f>
              <c:numCache>
                <c:formatCode>General</c:formatCode>
                <c:ptCount val="5"/>
                <c:pt idx="0">
                  <c:v>23</c:v>
                </c:pt>
                <c:pt idx="1">
                  <c:v>26</c:v>
                </c:pt>
                <c:pt idx="2">
                  <c:v>23</c:v>
                </c:pt>
                <c:pt idx="3">
                  <c:v>25</c:v>
                </c:pt>
                <c:pt idx="4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5011728"/>
        <c:axId val="355012120"/>
      </c:barChart>
      <c:catAx>
        <c:axId val="355011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dirty="0" err="1" smtClean="0"/>
                  <a:t>Jumlah</a:t>
                </a:r>
                <a:r>
                  <a:rPr lang="en-US" dirty="0" smtClean="0"/>
                  <a:t> Node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12120"/>
        <c:crosses val="autoZero"/>
        <c:auto val="1"/>
        <c:lblAlgn val="ctr"/>
        <c:lblOffset val="100"/>
        <c:noMultiLvlLbl val="0"/>
      </c:catAx>
      <c:valAx>
        <c:axId val="355012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Nilai SPOJ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11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/>
              <a:t>Uji Coba Threshold Filtering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threshold!$C$2</c:f>
              <c:strCache>
                <c:ptCount val="1"/>
                <c:pt idx="0">
                  <c:v>Nilai SPOJ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threshold!$M$3:$M$7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cat>
          <c:val>
            <c:numRef>
              <c:f>threshold!$N$3:$N$7</c:f>
              <c:numCache>
                <c:formatCode>General</c:formatCode>
                <c:ptCount val="5"/>
                <c:pt idx="0">
                  <c:v>26</c:v>
                </c:pt>
                <c:pt idx="1">
                  <c:v>30</c:v>
                </c:pt>
                <c:pt idx="2">
                  <c:v>32</c:v>
                </c:pt>
                <c:pt idx="3">
                  <c:v>32</c:v>
                </c:pt>
                <c:pt idx="4">
                  <c:v>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5005064"/>
        <c:axId val="355009376"/>
      </c:barChart>
      <c:catAx>
        <c:axId val="355005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Threshold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09376"/>
        <c:crosses val="autoZero"/>
        <c:auto val="1"/>
        <c:lblAlgn val="ctr"/>
        <c:lblOffset val="100"/>
        <c:noMultiLvlLbl val="0"/>
      </c:catAx>
      <c:valAx>
        <c:axId val="355009376"/>
        <c:scaling>
          <c:orientation val="minMax"/>
          <c:max val="33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Nilai SPOJ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5005064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smtClean="0"/>
              <a:t>Epoch </a:t>
            </a:r>
            <a:r>
              <a:rPr lang="en-US" dirty="0" err="1" smtClean="0"/>
              <a:t>Pertama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epoch!$C$2</c:f>
              <c:strCache>
                <c:ptCount val="1"/>
                <c:pt idx="0">
                  <c:v>Nilai SPOJ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epoch!$B$3:$B$6</c:f>
              <c:numCache>
                <c:formatCode>General</c:formatCode>
                <c:ptCount val="4"/>
                <c:pt idx="0">
                  <c:v>11500</c:v>
                </c:pt>
                <c:pt idx="1">
                  <c:v>12000</c:v>
                </c:pt>
                <c:pt idx="2">
                  <c:v>12500</c:v>
                </c:pt>
                <c:pt idx="3">
                  <c:v>13000</c:v>
                </c:pt>
              </c:numCache>
            </c:numRef>
          </c:cat>
          <c:val>
            <c:numRef>
              <c:f>epoch!$M$3:$M$6</c:f>
              <c:numCache>
                <c:formatCode>General</c:formatCode>
                <c:ptCount val="4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6527224"/>
        <c:axId val="356532320"/>
      </c:barChart>
      <c:catAx>
        <c:axId val="356527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dirty="0" smtClean="0"/>
                  <a:t>Epoch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6532320"/>
        <c:crosses val="autoZero"/>
        <c:auto val="1"/>
        <c:lblAlgn val="ctr"/>
        <c:lblOffset val="100"/>
        <c:noMultiLvlLbl val="0"/>
      </c:catAx>
      <c:valAx>
        <c:axId val="35653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dirty="0" err="1" smtClean="0"/>
                  <a:t>Nilai</a:t>
                </a:r>
                <a:r>
                  <a:rPr lang="en-US" dirty="0" smtClean="0"/>
                  <a:t> SPOJ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6527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smtClean="0"/>
              <a:t>Epoch </a:t>
            </a:r>
            <a:r>
              <a:rPr lang="en-US" dirty="0" err="1" smtClean="0"/>
              <a:t>Kedua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epoch!$C$2</c:f>
              <c:strCache>
                <c:ptCount val="1"/>
                <c:pt idx="0">
                  <c:v>Nilai SPOJ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epoch!$B$3:$B$6</c:f>
              <c:numCache>
                <c:formatCode>General</c:formatCode>
                <c:ptCount val="4"/>
                <c:pt idx="0">
                  <c:v>11500</c:v>
                </c:pt>
                <c:pt idx="1">
                  <c:v>12000</c:v>
                </c:pt>
                <c:pt idx="2">
                  <c:v>12500</c:v>
                </c:pt>
                <c:pt idx="3">
                  <c:v>13000</c:v>
                </c:pt>
              </c:numCache>
            </c:numRef>
          </c:cat>
          <c:val>
            <c:numRef>
              <c:f>epoch!$M$3:$M$6</c:f>
              <c:numCache>
                <c:formatCode>General</c:formatCode>
                <c:ptCount val="4"/>
                <c:pt idx="0">
                  <c:v>30</c:v>
                </c:pt>
                <c:pt idx="1">
                  <c:v>32</c:v>
                </c:pt>
                <c:pt idx="2">
                  <c:v>28</c:v>
                </c:pt>
                <c:pt idx="3">
                  <c:v>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6528792"/>
        <c:axId val="356526832"/>
      </c:barChart>
      <c:catAx>
        <c:axId val="356528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 dirty="0" smtClean="0"/>
                  <a:t>Epoch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6526832"/>
        <c:crosses val="autoZero"/>
        <c:auto val="1"/>
        <c:lblAlgn val="ctr"/>
        <c:lblOffset val="100"/>
        <c:noMultiLvlLbl val="0"/>
      </c:catAx>
      <c:valAx>
        <c:axId val="35652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Nilai SPOJ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6528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Learning </a:t>
            </a:r>
            <a:r>
              <a:rPr lang="en-US" dirty="0" smtClean="0"/>
              <a:t>Rate </a:t>
            </a:r>
            <a:r>
              <a:rPr lang="en-US" dirty="0" err="1" smtClean="0"/>
              <a:t>Pertama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w Cen MT" panose="020B06020201040206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LR!$N$2</c:f>
              <c:strCache>
                <c:ptCount val="1"/>
                <c:pt idx="0">
                  <c:v>Nilai SPOJ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LR!$B$3:$B$7</c:f>
              <c:numCache>
                <c:formatCode>General</c:formatCode>
                <c:ptCount val="5"/>
                <c:pt idx="0">
                  <c:v>5.0000000000000001E-3</c:v>
                </c:pt>
                <c:pt idx="1">
                  <c:v>1E-3</c:v>
                </c:pt>
                <c:pt idx="2">
                  <c:v>0.05</c:v>
                </c:pt>
                <c:pt idx="3">
                  <c:v>0.01</c:v>
                </c:pt>
                <c:pt idx="4">
                  <c:v>0.5</c:v>
                </c:pt>
              </c:numCache>
            </c:numRef>
          </c:cat>
          <c:val>
            <c:numRef>
              <c:f>LR!$N$3:$N$7</c:f>
              <c:numCache>
                <c:formatCode>General</c:formatCode>
                <c:ptCount val="5"/>
                <c:pt idx="0">
                  <c:v>23</c:v>
                </c:pt>
                <c:pt idx="1">
                  <c:v>23</c:v>
                </c:pt>
                <c:pt idx="2">
                  <c:v>22</c:v>
                </c:pt>
                <c:pt idx="3">
                  <c:v>23</c:v>
                </c:pt>
                <c:pt idx="4">
                  <c:v>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6528008"/>
        <c:axId val="356526440"/>
      </c:barChart>
      <c:catAx>
        <c:axId val="356528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Learning Rate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6526440"/>
        <c:crosses val="autoZero"/>
        <c:auto val="1"/>
        <c:lblAlgn val="ctr"/>
        <c:lblOffset val="100"/>
        <c:noMultiLvlLbl val="0"/>
      </c:catAx>
      <c:valAx>
        <c:axId val="356526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w Cen MT" panose="020B0602020104020603" pitchFamily="34" charset="0"/>
                    <a:ea typeface="+mn-ea"/>
                    <a:cs typeface="+mn-cs"/>
                  </a:defRPr>
                </a:pPr>
                <a:r>
                  <a:rPr lang="en-US"/>
                  <a:t>Nilai SPOJ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  <a:ea typeface="+mn-ea"/>
                <a:cs typeface="+mn-cs"/>
              </a:defRPr>
            </a:pPr>
            <a:endParaRPr lang="en-US"/>
          </a:p>
        </c:txPr>
        <c:crossAx val="356528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w Cen MT" panose="020B06020201040206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ACB57-2754-42CE-8FB4-F2BB8EFEAC53}" type="datetimeFigureOut">
              <a:rPr lang="en-US" smtClean="0"/>
              <a:t>21-Jan-19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39679-E667-4244-9EFB-B1862699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EA35E-79ED-40A2-AB76-E61EAFAAF7C1}" type="datetimeFigureOut">
              <a:rPr lang="en-US" smtClean="0"/>
              <a:t>21-Jan-19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86358-B8CF-41D9-9787-762CD6B05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279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1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Terdapat</a:t>
            </a:r>
            <a:r>
              <a:rPr lang="en-US" baseline="0" dirty="0" smtClean="0"/>
              <a:t> </a:t>
            </a:r>
            <a:r>
              <a:rPr lang="en-US" sz="1200" dirty="0" smtClean="0">
                <a:latin typeface="Tw Cen MT" panose="020B0602020104020603" pitchFamily="34" charset="0"/>
                <a:cs typeface="Arial" panose="020B0604020202020204" pitchFamily="34" charset="0"/>
              </a:rPr>
              <a:t>1.569 </a:t>
            </a:r>
            <a:r>
              <a:rPr lang="en-US" sz="12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endParaRPr lang="en-US" sz="12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56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Terdapat</a:t>
            </a:r>
            <a:r>
              <a:rPr lang="en-US" baseline="0" dirty="0" smtClean="0"/>
              <a:t> </a:t>
            </a:r>
            <a:r>
              <a:rPr lang="en-US" sz="1200" dirty="0" smtClean="0">
                <a:latin typeface="Tw Cen MT" panose="020B0602020104020603" pitchFamily="34" charset="0"/>
                <a:cs typeface="Arial" panose="020B0604020202020204" pitchFamily="34" charset="0"/>
              </a:rPr>
              <a:t>1.569 </a:t>
            </a:r>
            <a:r>
              <a:rPr lang="en-US" sz="12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endParaRPr lang="en-US" sz="12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32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Terdapat</a:t>
            </a:r>
            <a:r>
              <a:rPr lang="en-US" baseline="0" dirty="0" smtClean="0"/>
              <a:t> </a:t>
            </a:r>
            <a:r>
              <a:rPr lang="en-US" sz="1200" dirty="0" smtClean="0">
                <a:latin typeface="Tw Cen MT" panose="020B0602020104020603" pitchFamily="34" charset="0"/>
                <a:cs typeface="Arial" panose="020B0604020202020204" pitchFamily="34" charset="0"/>
              </a:rPr>
              <a:t>1.569 </a:t>
            </a:r>
            <a:r>
              <a:rPr lang="en-US" sz="12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endParaRPr lang="en-US" sz="12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pernah</a:t>
            </a:r>
            <a:r>
              <a:rPr lang="en-US" dirty="0" smtClean="0"/>
              <a:t> </a:t>
            </a:r>
            <a:r>
              <a:rPr lang="en-US" dirty="0" err="1" smtClean="0"/>
              <a:t>mengkaji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mengerjakan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batasan</a:t>
            </a:r>
            <a:r>
              <a:rPr lang="en-US" baseline="0" dirty="0" smtClean="0"/>
              <a:t> source limit &amp; </a:t>
            </a:r>
            <a:r>
              <a:rPr lang="en-US" baseline="0" dirty="0" err="1" smtClean="0"/>
              <a:t>waktu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1.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nodes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diatur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kalau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pakai</a:t>
            </a:r>
            <a:r>
              <a:rPr lang="en-US" baseline="0" dirty="0" smtClean="0"/>
              <a:t> SVM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diatur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awal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Kalau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nanti</a:t>
            </a:r>
            <a:r>
              <a:rPr lang="en-US" baseline="0" dirty="0" smtClean="0"/>
              <a:t> source code </a:t>
            </a:r>
            <a:r>
              <a:rPr lang="en-US" baseline="0" dirty="0" err="1" smtClean="0"/>
              <a:t>c++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disubmit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2. </a:t>
            </a:r>
            <a:r>
              <a:rPr lang="en-US" baseline="0" dirty="0" err="1" smtClean="0"/>
              <a:t>Pelatihan</a:t>
            </a:r>
            <a:r>
              <a:rPr lang="en-US" baseline="0" dirty="0" smtClean="0"/>
              <a:t> offline </a:t>
            </a:r>
            <a:r>
              <a:rPr lang="en-US" baseline="0" dirty="0" err="1" smtClean="0"/>
              <a:t>kalau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selesai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diambil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bobot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biasnya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dimasukkan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program </a:t>
            </a:r>
            <a:r>
              <a:rPr lang="en-US" baseline="0" dirty="0" err="1" smtClean="0"/>
              <a:t>pengujian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disubmit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SPOJ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14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96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07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Tujuan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: 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apakah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jaringan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dapat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mengenali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dilatih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87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66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0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4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95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84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39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62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48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26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85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6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7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53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59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30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38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48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664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78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96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34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95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‘X’ </a:t>
            </a:r>
            <a:r>
              <a:rPr lang="en-US" dirty="0" err="1" smtClean="0"/>
              <a:t>untuk</a:t>
            </a:r>
            <a:r>
              <a:rPr lang="en-US" dirty="0" smtClean="0"/>
              <a:t> foreground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‘.’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background</a:t>
            </a:r>
          </a:p>
          <a:p>
            <a:r>
              <a:rPr lang="en-US" baseline="0" dirty="0" smtClean="0"/>
              <a:t>Challenge -&gt; </a:t>
            </a:r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mengenali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benar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didapat</a:t>
            </a:r>
            <a:endParaRPr lang="en-US" baseline="0" dirty="0" smtClean="0"/>
          </a:p>
          <a:p>
            <a:r>
              <a:rPr lang="en-US" baseline="0" dirty="0" err="1" smtClean="0"/>
              <a:t>Gambar</a:t>
            </a:r>
            <a:r>
              <a:rPr lang="en-US" baseline="0" dirty="0" smtClean="0"/>
              <a:t> 1 -&gt; </a:t>
            </a:r>
            <a:r>
              <a:rPr lang="en-US" baseline="0" dirty="0" err="1" smtClean="0"/>
              <a:t>angka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tulisan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tangan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 2 -&gt; </a:t>
            </a:r>
            <a:r>
              <a:rPr lang="en-US" baseline="0" dirty="0" err="1" smtClean="0"/>
              <a:t>angka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digital.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 3 -&gt;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acak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 4 -&gt;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angka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ukuran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berbeda-beda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59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0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359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276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534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442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73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137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43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385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6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Jelaskan</a:t>
            </a:r>
            <a:r>
              <a:rPr lang="en-US" dirty="0" smtClean="0"/>
              <a:t> </a:t>
            </a:r>
            <a:r>
              <a:rPr lang="en-US" dirty="0" err="1" smtClean="0"/>
              <a:t>kenapa</a:t>
            </a:r>
            <a:r>
              <a:rPr lang="en-US" dirty="0" smtClean="0"/>
              <a:t> score </a:t>
            </a:r>
            <a:r>
              <a:rPr lang="en-US" dirty="0" err="1" smtClean="0"/>
              <a:t>nya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794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12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49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675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63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24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382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36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888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840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2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3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pengenalan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citra</a:t>
            </a:r>
            <a:r>
              <a:rPr lang="en-US" baseline="0" dirty="0" smtClean="0"/>
              <a:t> optimal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batasan2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890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867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277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5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08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238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433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01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943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031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07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source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688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367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98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5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885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104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396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069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911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252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2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411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2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86358-B8CF-41D9-9787-762CD6B052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0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=""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=""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=""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=""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36" r:id="rId3"/>
    <p:sldLayoutId id="2147483740" r:id="rId4"/>
    <p:sldLayoutId id="2147483741" r:id="rId5"/>
    <p:sldLayoutId id="2147483742" r:id="rId6"/>
    <p:sldLayoutId id="2147483738" r:id="rId7"/>
    <p:sldLayoutId id="2147483743" r:id="rId8"/>
    <p:sldLayoutId id="2147483745" r:id="rId9"/>
    <p:sldLayoutId id="2147483747" r:id="rId10"/>
    <p:sldLayoutId id="2147483746" r:id="rId11"/>
    <p:sldLayoutId id="2147483744" r:id="rId12"/>
    <p:sldLayoutId id="2147483754" r:id="rId13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hyperlink" Target="http://discuss.spoj.com/t/hard-image-recognition/663/9" TargetMode="External"/><Relationship Id="rId4" Type="http://schemas.openxmlformats.org/officeDocument/2006/relationships/hyperlink" Target="https://www.spoj.com/problems/HI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hyperlink" Target="http://discuss.spoj.com/t/hard-image-recognition/663/9" TargetMode="External"/><Relationship Id="rId4" Type="http://schemas.openxmlformats.org/officeDocument/2006/relationships/hyperlink" Target="https://www.spoj.com/problems/HI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hyperlink" Target="http://discuss.spoj.com/t/hard-image-recognition/663/9" TargetMode="External"/><Relationship Id="rId4" Type="http://schemas.openxmlformats.org/officeDocument/2006/relationships/hyperlink" Target="https://www.spoj.com/problems/HIR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slide" Target="slide5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image" Target="../media/image6.png"/><Relationship Id="rId7" Type="http://schemas.openxmlformats.org/officeDocument/2006/relationships/slide" Target="slide6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66.xml"/><Relationship Id="rId11" Type="http://schemas.openxmlformats.org/officeDocument/2006/relationships/slide" Target="slide71.xml"/><Relationship Id="rId5" Type="http://schemas.openxmlformats.org/officeDocument/2006/relationships/slide" Target="slide65.xml"/><Relationship Id="rId10" Type="http://schemas.openxmlformats.org/officeDocument/2006/relationships/slide" Target="slide68.xml"/><Relationship Id="rId4" Type="http://schemas.openxmlformats.org/officeDocument/2006/relationships/slide" Target="slide64.xml"/><Relationship Id="rId9" Type="http://schemas.openxmlformats.org/officeDocument/2006/relationships/slide" Target="slide6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slide" Target="slide72.xml"/><Relationship Id="rId3" Type="http://schemas.openxmlformats.org/officeDocument/2006/relationships/image" Target="../media/image6.png"/><Relationship Id="rId7" Type="http://schemas.openxmlformats.org/officeDocument/2006/relationships/slide" Target="slide76.xml"/><Relationship Id="rId12" Type="http://schemas.openxmlformats.org/officeDocument/2006/relationships/slide" Target="slide7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75.xml"/><Relationship Id="rId11" Type="http://schemas.openxmlformats.org/officeDocument/2006/relationships/slide" Target="slide81.xml"/><Relationship Id="rId5" Type="http://schemas.openxmlformats.org/officeDocument/2006/relationships/slide" Target="slide74.xml"/><Relationship Id="rId10" Type="http://schemas.openxmlformats.org/officeDocument/2006/relationships/slide" Target="slide80.xml"/><Relationship Id="rId4" Type="http://schemas.openxmlformats.org/officeDocument/2006/relationships/slide" Target="slide73.xml"/><Relationship Id="rId9" Type="http://schemas.openxmlformats.org/officeDocument/2006/relationships/slide" Target="slide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discuss.spoj.com/t/hard-image-recognition/663/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ieeexplore.ieee.org/document/8215993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hyperlink" Target="http://discuss.spoj.com/t/hard-image-recognition/663/9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ww.spoj.com/problems/HIR/" TargetMode="Externa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slide" Target="slide78.xml"/><Relationship Id="rId4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43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13" Type="http://schemas.openxmlformats.org/officeDocument/2006/relationships/image" Target="../media/image14.png"/><Relationship Id="rId18" Type="http://schemas.openxmlformats.org/officeDocument/2006/relationships/slide" Target="slide78.xml"/><Relationship Id="rId3" Type="http://schemas.openxmlformats.org/officeDocument/2006/relationships/image" Target="../media/image6.png"/><Relationship Id="rId21" Type="http://schemas.openxmlformats.org/officeDocument/2006/relationships/slide" Target="slide81.xml"/><Relationship Id="rId7" Type="http://schemas.openxmlformats.org/officeDocument/2006/relationships/slide" Target="slide69.xml"/><Relationship Id="rId12" Type="http://schemas.openxmlformats.org/officeDocument/2006/relationships/image" Target="../media/image11.png"/><Relationship Id="rId17" Type="http://schemas.openxmlformats.org/officeDocument/2006/relationships/slide" Target="slide76.xml"/><Relationship Id="rId2" Type="http://schemas.openxmlformats.org/officeDocument/2006/relationships/notesSlide" Target="../notesSlides/notesSlide80.xml"/><Relationship Id="rId16" Type="http://schemas.openxmlformats.org/officeDocument/2006/relationships/slide" Target="slide75.xml"/><Relationship Id="rId20" Type="http://schemas.openxmlformats.org/officeDocument/2006/relationships/slide" Target="slide80.xml"/><Relationship Id="rId1" Type="http://schemas.openxmlformats.org/officeDocument/2006/relationships/slideLayout" Target="../slideLayouts/slideLayout9.xml"/><Relationship Id="rId6" Type="http://schemas.openxmlformats.org/officeDocument/2006/relationships/slide" Target="slide66.xml"/><Relationship Id="rId11" Type="http://schemas.openxmlformats.org/officeDocument/2006/relationships/slide" Target="slide71.xml"/><Relationship Id="rId5" Type="http://schemas.openxmlformats.org/officeDocument/2006/relationships/slide" Target="slide65.xml"/><Relationship Id="rId15" Type="http://schemas.openxmlformats.org/officeDocument/2006/relationships/slide" Target="slide74.xml"/><Relationship Id="rId23" Type="http://schemas.openxmlformats.org/officeDocument/2006/relationships/slide" Target="slide72.xml"/><Relationship Id="rId10" Type="http://schemas.openxmlformats.org/officeDocument/2006/relationships/slide" Target="slide68.xml"/><Relationship Id="rId19" Type="http://schemas.openxmlformats.org/officeDocument/2006/relationships/slide" Target="slide79.xml"/><Relationship Id="rId4" Type="http://schemas.openxmlformats.org/officeDocument/2006/relationships/slide" Target="slide64.xml"/><Relationship Id="rId9" Type="http://schemas.openxmlformats.org/officeDocument/2006/relationships/slide" Target="slide67.xml"/><Relationship Id="rId14" Type="http://schemas.openxmlformats.org/officeDocument/2006/relationships/slide" Target="slide73.xml"/><Relationship Id="rId22" Type="http://schemas.openxmlformats.org/officeDocument/2006/relationships/slide" Target="slide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082605" y="2448507"/>
            <a:ext cx="7413790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dirty="0" err="1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Desain</a:t>
            </a:r>
            <a:r>
              <a:rPr lang="en-US" sz="3200" b="1" dirty="0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200" b="1" dirty="0" err="1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3200" b="1" dirty="0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3200" b="1" dirty="0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Pengenalan</a:t>
            </a:r>
            <a:r>
              <a:rPr lang="en-US" sz="3200" b="1" dirty="0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Karakter</a:t>
            </a:r>
            <a:r>
              <a:rPr lang="en-US" sz="3200" b="1" dirty="0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3200" b="1" dirty="0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3200" b="1" dirty="0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Kasus</a:t>
            </a:r>
            <a:r>
              <a:rPr lang="en-US" sz="3200" b="1" dirty="0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US" sz="3200" b="1" dirty="0" smtClean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SPOJ Hard Image Recognition</a:t>
            </a:r>
            <a:endParaRPr lang="en-US" sz="3200" b="1" dirty="0">
              <a:solidFill>
                <a:srgbClr val="0067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4910" y="4510609"/>
            <a:ext cx="3078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+mj-lt"/>
              </a:rPr>
              <a:t>https://www.spoj.com/problems/HIR/</a:t>
            </a:r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6177" y="6446915"/>
            <a:ext cx="265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solidFill>
                  <a:srgbClr val="0067AC"/>
                </a:solidFill>
                <a:latin typeface="Tw Cen MT" panose="020B0602020104020603" pitchFamily="34" charset="0"/>
              </a:rPr>
              <a:t>Departemen</a:t>
            </a:r>
            <a:r>
              <a:rPr lang="en-US" sz="1200" i="1" dirty="0" smtClean="0">
                <a:solidFill>
                  <a:srgbClr val="0067AC"/>
                </a:solidFill>
                <a:latin typeface="Tw Cen MT" panose="020B0602020104020603" pitchFamily="34" charset="0"/>
              </a:rPr>
              <a:t> </a:t>
            </a:r>
            <a:r>
              <a:rPr lang="en-US" sz="1200" i="1" dirty="0" err="1" smtClean="0">
                <a:solidFill>
                  <a:srgbClr val="0067AC"/>
                </a:solidFill>
                <a:latin typeface="Tw Cen MT" panose="020B0602020104020603" pitchFamily="34" charset="0"/>
              </a:rPr>
              <a:t>Informatika</a:t>
            </a:r>
            <a:r>
              <a:rPr lang="en-US" sz="1200" i="1" dirty="0" smtClean="0">
                <a:solidFill>
                  <a:srgbClr val="0067AC"/>
                </a:solidFill>
                <a:latin typeface="Tw Cen MT" panose="020B0602020104020603" pitchFamily="34" charset="0"/>
              </a:rPr>
              <a:t> ITS</a:t>
            </a:r>
            <a:endParaRPr lang="en-US" sz="1200" i="1" dirty="0">
              <a:solidFill>
                <a:srgbClr val="0067AC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7"/>
    </mc:Choice>
    <mc:Fallback>
      <p:transition spd="slow" advTm="3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PENDAHULUAN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459" y="1536235"/>
            <a:ext cx="104576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Tujuan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:</a:t>
            </a:r>
          </a:p>
          <a:p>
            <a:pPr marL="800100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Melakukan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analisis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mendesain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algoritma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segmentasi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foreground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Melakukan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analisis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mendesain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algoritma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untuk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menghilangkan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bagian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bukan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termasuk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angka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Menentukan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metode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pengenalan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yang optimal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batasan-batasan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Mengevaluasi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kinerja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terhadap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praproses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metode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pengenalan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ditentukan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tersebut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0"/>
    </mc:Choice>
    <mc:Fallback>
      <p:transition spd="slow" advTm="5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B47460D9-574A-4524-9885-7FAC72C46DF6}"/>
              </a:ext>
            </a:extLst>
          </p:cNvPr>
          <p:cNvSpPr txBox="1">
            <a:spLocks/>
          </p:cNvSpPr>
          <p:nvPr/>
        </p:nvSpPr>
        <p:spPr>
          <a:xfrm>
            <a:off x="3142445" y="2556281"/>
            <a:ext cx="5834130" cy="86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000" b="1" dirty="0" smtClean="0">
                <a:solidFill>
                  <a:srgbClr val="0067AC"/>
                </a:solidFill>
                <a:latin typeface="Tw Cen MT Condensed" panose="020B0606020104020203" pitchFamily="34" charset="0"/>
                <a:cs typeface="Arial" panose="020B0604020202020204" pitchFamily="34" charset="0"/>
              </a:rPr>
              <a:t>STRATEGI PENYELESAIAN</a:t>
            </a:r>
            <a:endParaRPr lang="en-US" sz="5000" b="1" dirty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5000" b="1" dirty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4014887" y="3675955"/>
            <a:ext cx="4114800" cy="63623"/>
          </a:xfrm>
          <a:prstGeom prst="rect">
            <a:avLst/>
          </a:prstGeom>
          <a:solidFill>
            <a:srgbClr val="006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9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"/>
    </mc:Choice>
    <mc:Fallback>
      <p:transition spd="slow" advTm="1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0713" y="6315760"/>
            <a:ext cx="41300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*website = 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www.spoj.com/problems/HIR/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http://discuss.spoj.com/t/hard-image-recognition/663/9</a:t>
            </a:r>
            <a:endParaRPr lang="en-US" sz="1100" dirty="0">
              <a:ln w="3175">
                <a:solidFill>
                  <a:srgbClr val="0067AC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100" dirty="0">
              <a:ln w="3175">
                <a:solidFill>
                  <a:srgbClr val="0067AC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43840" y="1341027"/>
            <a:ext cx="11765280" cy="4919339"/>
            <a:chOff x="243840" y="1341027"/>
            <a:chExt cx="11765280" cy="4919339"/>
          </a:xfrm>
        </p:grpSpPr>
        <p:grpSp>
          <p:nvGrpSpPr>
            <p:cNvPr id="7" name="Group 6"/>
            <p:cNvGrpSpPr/>
            <p:nvPr/>
          </p:nvGrpSpPr>
          <p:grpSpPr>
            <a:xfrm>
              <a:off x="243840" y="1341027"/>
              <a:ext cx="11765280" cy="4919339"/>
              <a:chOff x="243840" y="1341027"/>
              <a:chExt cx="11765280" cy="491933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43840" y="1341027"/>
                <a:ext cx="11765280" cy="4919339"/>
              </a:xfrm>
              <a:prstGeom prst="rect">
                <a:avLst/>
              </a:prstGeom>
              <a:solidFill>
                <a:srgbClr val="FFFFFF">
                  <a:alpha val="30196"/>
                </a:srgbClr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4794" y="1457711"/>
                <a:ext cx="4953364" cy="4694080"/>
              </a:xfrm>
              <a:prstGeom prst="rect">
                <a:avLst/>
              </a:prstGeom>
              <a:solidFill>
                <a:srgbClr val="87ADDB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81385" y="1537454"/>
                <a:ext cx="2194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latin typeface="Tw Cen MT" panose="020B0602020104020603" pitchFamily="34" charset="0"/>
                  </a:rPr>
                  <a:t>Persiapan</a:t>
                </a:r>
                <a:r>
                  <a:rPr lang="en-US" dirty="0" smtClean="0">
                    <a:latin typeface="Tw Cen MT" panose="020B0602020104020603" pitchFamily="34" charset="0"/>
                  </a:rPr>
                  <a:t> Dataset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69257" y="1986529"/>
                <a:ext cx="4267200" cy="698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Mengambil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citra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pada</a:t>
                </a:r>
                <a:endParaRPr lang="en-US" sz="1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website*.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Contoh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: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69257" y="3357349"/>
                <a:ext cx="4267200" cy="780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Segmentasi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citra</a:t>
                </a:r>
                <a:endParaRPr lang="en-US" sz="1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per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angka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secara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manual</a:t>
                </a:r>
                <a:endParaRPr lang="en-US" sz="1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2406" y="2159758"/>
                <a:ext cx="1153268" cy="384423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769257" y="4864499"/>
                <a:ext cx="4267200" cy="1022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i="1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Scaling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semua</a:t>
                </a:r>
                <a:endParaRPr lang="en-US" sz="1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citra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yang</a:t>
                </a:r>
              </a:p>
              <a:p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didapat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dengan</a:t>
                </a:r>
                <a:endPara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menambahkan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1 – 20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piksel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di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sisi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atas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&amp;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kanan</a:t>
                </a:r>
                <a:endPara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58" t="9695" r="64658" b="20481"/>
              <a:stretch/>
            </p:blipFill>
            <p:spPr>
              <a:xfrm>
                <a:off x="3654128" y="3590987"/>
                <a:ext cx="243249" cy="360984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42" t="8586" r="52748" b="20481"/>
              <a:stretch/>
            </p:blipFill>
            <p:spPr>
              <a:xfrm>
                <a:off x="4139767" y="3581364"/>
                <a:ext cx="184726" cy="36671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01" t="8586" r="35451" b="20481"/>
              <a:stretch/>
            </p:blipFill>
            <p:spPr>
              <a:xfrm>
                <a:off x="4557564" y="3585255"/>
                <a:ext cx="236492" cy="366716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3043230" y="3555786"/>
                <a:ext cx="335454" cy="393265"/>
                <a:chOff x="2301076" y="3600498"/>
                <a:chExt cx="249430" cy="335867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89" t="9695" r="80227" b="20481"/>
                <a:stretch/>
              </p:blipFill>
              <p:spPr>
                <a:xfrm>
                  <a:off x="2369635" y="3667952"/>
                  <a:ext cx="180871" cy="268413"/>
                </a:xfrm>
                <a:prstGeom prst="rect">
                  <a:avLst/>
                </a:prstGeom>
              </p:spPr>
            </p:pic>
            <p:sp>
              <p:nvSpPr>
                <p:cNvPr id="31" name="Rectangle 30"/>
                <p:cNvSpPr/>
                <p:nvPr/>
              </p:nvSpPr>
              <p:spPr>
                <a:xfrm>
                  <a:off x="2301076" y="3600498"/>
                  <a:ext cx="131803" cy="988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w Cen MT" panose="020B0602020104020603" pitchFamily="34" charset="0"/>
                  </a:endParaRPr>
                </a:p>
              </p:txBody>
            </p:sp>
          </p:grpSp>
          <p:cxnSp>
            <p:nvCxnSpPr>
              <p:cNvPr id="21" name="Straight Arrow Connector 20"/>
              <p:cNvCxnSpPr>
                <a:stCxn id="11" idx="2"/>
                <a:endCxn id="13" idx="0"/>
              </p:cNvCxnSpPr>
              <p:nvPr/>
            </p:nvCxnSpPr>
            <p:spPr>
              <a:xfrm>
                <a:off x="2902857" y="2684554"/>
                <a:ext cx="0" cy="672795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3" idx="2"/>
                <a:endCxn id="16" idx="0"/>
              </p:cNvCxnSpPr>
              <p:nvPr/>
            </p:nvCxnSpPr>
            <p:spPr>
              <a:xfrm>
                <a:off x="2902857" y="4137582"/>
                <a:ext cx="0" cy="726917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9" idx="3"/>
                <a:endCxn id="27" idx="1"/>
              </p:cNvCxnSpPr>
              <p:nvPr/>
            </p:nvCxnSpPr>
            <p:spPr>
              <a:xfrm>
                <a:off x="5368158" y="3804751"/>
                <a:ext cx="620122" cy="6493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988280" y="3482287"/>
                <a:ext cx="2633206" cy="657914"/>
              </a:xfrm>
              <a:prstGeom prst="rect">
                <a:avLst/>
              </a:prstGeom>
              <a:solidFill>
                <a:srgbClr val="87ADDB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Pelatihan</a:t>
                </a:r>
                <a:r>
                  <a:rPr lang="en-US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(Python)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241608" y="3478778"/>
                <a:ext cx="2633206" cy="657914"/>
              </a:xfrm>
              <a:prstGeom prst="rect">
                <a:avLst/>
              </a:prstGeom>
              <a:solidFill>
                <a:srgbClr val="87ADDB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Pengujian</a:t>
                </a:r>
                <a:r>
                  <a:rPr lang="en-US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(C++)</a:t>
                </a:r>
                <a:endParaRPr lang="en-US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cxnSp>
            <p:nvCxnSpPr>
              <p:cNvPr id="29" name="Straight Arrow Connector 28"/>
              <p:cNvCxnSpPr>
                <a:endCxn id="28" idx="1"/>
              </p:cNvCxnSpPr>
              <p:nvPr/>
            </p:nvCxnSpPr>
            <p:spPr>
              <a:xfrm>
                <a:off x="8621486" y="3807735"/>
                <a:ext cx="620122" cy="0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/>
            <a:srcRect l="4294" t="7791" r="5710" b="-1"/>
            <a:stretch/>
          </p:blipFill>
          <p:spPr>
            <a:xfrm>
              <a:off x="2363644" y="5030485"/>
              <a:ext cx="2580967" cy="480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44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1"/>
    </mc:Choice>
    <mc:Fallback>
      <p:transition spd="slow" advTm="7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0713" y="6315760"/>
            <a:ext cx="41300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*website = 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www.spoj.com/problems/HIR/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http://discuss.spoj.com/t/hard-image-recognition/663/9</a:t>
            </a:r>
            <a:endParaRPr lang="en-US" sz="1100" dirty="0">
              <a:ln w="3175">
                <a:solidFill>
                  <a:srgbClr val="0067AC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100" dirty="0">
              <a:ln w="3175">
                <a:solidFill>
                  <a:srgbClr val="0067AC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43840" y="1341027"/>
            <a:ext cx="11765280" cy="4919339"/>
            <a:chOff x="243840" y="1341027"/>
            <a:chExt cx="11765280" cy="4919339"/>
          </a:xfrm>
        </p:grpSpPr>
        <p:sp>
          <p:nvSpPr>
            <p:cNvPr id="8" name="Rectangle 7"/>
            <p:cNvSpPr/>
            <p:nvPr/>
          </p:nvSpPr>
          <p:spPr>
            <a:xfrm>
              <a:off x="243840" y="1341027"/>
              <a:ext cx="11765280" cy="4919339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4794" y="1457711"/>
              <a:ext cx="4953364" cy="4694080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385" y="1537454"/>
              <a:ext cx="219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w Cen MT" panose="020B0602020104020603" pitchFamily="34" charset="0"/>
                </a:rPr>
                <a:t>Persiapan</a:t>
              </a:r>
              <a:r>
                <a:rPr lang="en-US" dirty="0" smtClean="0">
                  <a:latin typeface="Tw Cen MT" panose="020B0602020104020603" pitchFamily="34" charset="0"/>
                </a:rPr>
                <a:t> Dataset</a:t>
              </a:r>
            </a:p>
          </p:txBody>
        </p:sp>
        <p:cxnSp>
          <p:nvCxnSpPr>
            <p:cNvPr id="24" name="Straight Arrow Connector 23"/>
            <p:cNvCxnSpPr>
              <a:stCxn id="9" idx="3"/>
              <a:endCxn id="27" idx="1"/>
            </p:cNvCxnSpPr>
            <p:nvPr/>
          </p:nvCxnSpPr>
          <p:spPr>
            <a:xfrm>
              <a:off x="5368158" y="3804751"/>
              <a:ext cx="620122" cy="6493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5988280" y="3482287"/>
              <a:ext cx="2633206" cy="657914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Tw Cen MT" panose="020B0602020104020603" pitchFamily="34" charset="0"/>
                </a:rPr>
                <a:t>Pelatihan</a:t>
              </a:r>
              <a:r>
                <a:rPr lang="en-US" dirty="0">
                  <a:solidFill>
                    <a:schemeClr val="tx1"/>
                  </a:solidFill>
                  <a:latin typeface="Tw Cen MT" panose="020B0602020104020603" pitchFamily="34" charset="0"/>
                </a:rPr>
                <a:t> (Python)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241608" y="3478778"/>
              <a:ext cx="2633206" cy="657914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Pengujian</a:t>
              </a:r>
              <a:r>
                <a:rPr lang="en-US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(C++)</a:t>
              </a:r>
              <a:endParaRPr lang="en-US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9" name="Straight Arrow Connector 28"/>
            <p:cNvCxnSpPr>
              <a:endCxn id="28" idx="1"/>
            </p:cNvCxnSpPr>
            <p:nvPr/>
          </p:nvCxnSpPr>
          <p:spPr>
            <a:xfrm>
              <a:off x="8621486" y="3807735"/>
              <a:ext cx="620122" cy="0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610" y="1903187"/>
            <a:ext cx="3385635" cy="41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7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7"/>
    </mc:Choice>
    <mc:Fallback>
      <p:transition spd="slow" advTm="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0713" y="6315760"/>
            <a:ext cx="41300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*website = 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www.spoj.com/problems/HIR/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http://discuss.spoj.com/t/hard-image-recognition/663/9</a:t>
            </a:r>
            <a:endParaRPr lang="en-US" sz="1100" dirty="0">
              <a:ln w="3175">
                <a:solidFill>
                  <a:srgbClr val="0067AC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100" dirty="0">
              <a:ln w="3175">
                <a:solidFill>
                  <a:srgbClr val="0067AC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43840" y="1341027"/>
            <a:ext cx="11765280" cy="4919339"/>
            <a:chOff x="243840" y="1341027"/>
            <a:chExt cx="11765280" cy="4919339"/>
          </a:xfrm>
        </p:grpSpPr>
        <p:sp>
          <p:nvSpPr>
            <p:cNvPr id="8" name="Rectangle 7"/>
            <p:cNvSpPr/>
            <p:nvPr/>
          </p:nvSpPr>
          <p:spPr>
            <a:xfrm>
              <a:off x="243840" y="1341027"/>
              <a:ext cx="11765280" cy="4919339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4794" y="1457711"/>
              <a:ext cx="4953364" cy="4694080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385" y="1537454"/>
              <a:ext cx="219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w Cen MT" panose="020B0602020104020603" pitchFamily="34" charset="0"/>
                </a:rPr>
                <a:t>Persiapan</a:t>
              </a:r>
              <a:r>
                <a:rPr lang="en-US" dirty="0" smtClean="0">
                  <a:latin typeface="Tw Cen MT" panose="020B0602020104020603" pitchFamily="34" charset="0"/>
                </a:rPr>
                <a:t> Dataset</a:t>
              </a:r>
            </a:p>
          </p:txBody>
        </p:sp>
        <p:cxnSp>
          <p:nvCxnSpPr>
            <p:cNvPr id="24" name="Straight Arrow Connector 23"/>
            <p:cNvCxnSpPr>
              <a:stCxn id="9" idx="3"/>
              <a:endCxn id="27" idx="1"/>
            </p:cNvCxnSpPr>
            <p:nvPr/>
          </p:nvCxnSpPr>
          <p:spPr>
            <a:xfrm>
              <a:off x="5368158" y="3804751"/>
              <a:ext cx="620122" cy="6493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5988280" y="3482287"/>
              <a:ext cx="2633206" cy="657914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Tw Cen MT" panose="020B0602020104020603" pitchFamily="34" charset="0"/>
                </a:rPr>
                <a:t>Pelatihan</a:t>
              </a:r>
              <a:r>
                <a:rPr lang="en-US" dirty="0">
                  <a:solidFill>
                    <a:schemeClr val="tx1"/>
                  </a:solidFill>
                  <a:latin typeface="Tw Cen MT" panose="020B0602020104020603" pitchFamily="34" charset="0"/>
                </a:rPr>
                <a:t> (Python)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241608" y="3478778"/>
              <a:ext cx="2633206" cy="657914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Pengujian</a:t>
              </a:r>
              <a:r>
                <a:rPr lang="en-US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(C++)</a:t>
              </a:r>
              <a:endParaRPr lang="en-US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9" name="Straight Arrow Connector 28"/>
            <p:cNvCxnSpPr>
              <a:endCxn id="28" idx="1"/>
            </p:cNvCxnSpPr>
            <p:nvPr/>
          </p:nvCxnSpPr>
          <p:spPr>
            <a:xfrm>
              <a:off x="8621486" y="3807735"/>
              <a:ext cx="620122" cy="0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376" y="1921534"/>
            <a:ext cx="3072700" cy="41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0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6"/>
    </mc:Choice>
    <mc:Fallback>
      <p:transition spd="slow" advTm="4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243840" y="1341027"/>
            <a:ext cx="11765280" cy="4919339"/>
            <a:chOff x="243840" y="1341027"/>
            <a:chExt cx="11765280" cy="4919339"/>
          </a:xfrm>
        </p:grpSpPr>
        <p:sp>
          <p:nvSpPr>
            <p:cNvPr id="47" name="Rectangle 46"/>
            <p:cNvSpPr/>
            <p:nvPr/>
          </p:nvSpPr>
          <p:spPr>
            <a:xfrm>
              <a:off x="243840" y="1341027"/>
              <a:ext cx="11765280" cy="4919339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812473" y="1460695"/>
              <a:ext cx="6816436" cy="4694080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22107" y="1551921"/>
              <a:ext cx="25257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w Cen MT" panose="020B0602020104020603" pitchFamily="34" charset="0"/>
                </a:rPr>
                <a:t>Pelatihan</a:t>
              </a:r>
              <a:r>
                <a:rPr lang="en-US" dirty="0" smtClean="0">
                  <a:latin typeface="Tw Cen MT" panose="020B0602020104020603" pitchFamily="34" charset="0"/>
                </a:rPr>
                <a:t> (Python)</a:t>
              </a:r>
            </a:p>
          </p:txBody>
        </p:sp>
        <p:cxnSp>
          <p:nvCxnSpPr>
            <p:cNvPr id="50" name="Straight Arrow Connector 49"/>
            <p:cNvCxnSpPr>
              <a:stCxn id="62" idx="3"/>
              <a:endCxn id="48" idx="1"/>
            </p:cNvCxnSpPr>
            <p:nvPr/>
          </p:nvCxnSpPr>
          <p:spPr>
            <a:xfrm flipV="1">
              <a:off x="2438400" y="3807735"/>
              <a:ext cx="374073" cy="3509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8" idx="3"/>
              <a:endCxn id="63" idx="1"/>
            </p:cNvCxnSpPr>
            <p:nvPr/>
          </p:nvCxnSpPr>
          <p:spPr>
            <a:xfrm>
              <a:off x="9628909" y="3807735"/>
              <a:ext cx="374377" cy="0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414794" y="3482287"/>
              <a:ext cx="2023606" cy="657914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Tw Cen MT" panose="020B0602020104020603" pitchFamily="34" charset="0"/>
                </a:rPr>
                <a:t>Persiapan</a:t>
              </a:r>
              <a:r>
                <a:rPr lang="en-US" dirty="0">
                  <a:solidFill>
                    <a:schemeClr val="tx1"/>
                  </a:solidFill>
                  <a:latin typeface="Tw Cen MT" panose="020B0602020104020603" pitchFamily="34" charset="0"/>
                </a:rPr>
                <a:t> Dataset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0003286" y="3478778"/>
              <a:ext cx="1871528" cy="657914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Pengujian</a:t>
              </a:r>
              <a:r>
                <a:rPr lang="en-US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(C++)</a:t>
              </a:r>
              <a:endParaRPr lang="en-US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6" name="TextBox 45">
            <a:hlinkClick r:id="rId4" action="ppaction://hlinksldjump"/>
          </p:cNvPr>
          <p:cNvSpPr txBox="1"/>
          <p:nvPr/>
        </p:nvSpPr>
        <p:spPr>
          <a:xfrm>
            <a:off x="3158702" y="2074404"/>
            <a:ext cx="61239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w Cen MT" panose="020B0602020104020603" pitchFamily="34" charset="0"/>
              </a:rPr>
              <a:t>Proses </a:t>
            </a:r>
            <a:r>
              <a:rPr lang="en-US" dirty="0" err="1" smtClean="0">
                <a:latin typeface="Tw Cen MT" panose="020B0602020104020603" pitchFamily="34" charset="0"/>
              </a:rPr>
              <a:t>pelatihan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menggunakan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metode</a:t>
            </a:r>
            <a:r>
              <a:rPr lang="en-US" dirty="0" smtClean="0">
                <a:latin typeface="Tw Cen MT" panose="020B0602020104020603" pitchFamily="34" charset="0"/>
              </a:rPr>
              <a:t> machine learning </a:t>
            </a:r>
            <a:r>
              <a:rPr lang="en-US" dirty="0" err="1" smtClean="0">
                <a:latin typeface="Tw Cen MT" panose="020B0602020104020603" pitchFamily="34" charset="0"/>
              </a:rPr>
              <a:t>berbasis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</a:rPr>
              <a:t>Jaringan</a:t>
            </a:r>
            <a:r>
              <a:rPr lang="en-US" b="1" dirty="0" smtClean="0">
                <a:latin typeface="Tw Cen MT" panose="020B0602020104020603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</a:rPr>
              <a:t>Saraf</a:t>
            </a:r>
            <a:r>
              <a:rPr lang="en-US" b="1" dirty="0" smtClean="0">
                <a:latin typeface="Tw Cen MT" panose="020B0602020104020603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</a:rPr>
              <a:t>Tiruan</a:t>
            </a:r>
            <a:endParaRPr lang="en-US" b="1" dirty="0">
              <a:latin typeface="Tw Cen MT" panose="020B0602020104020603" pitchFamily="34" charset="0"/>
            </a:endParaRPr>
          </a:p>
          <a:p>
            <a:r>
              <a:rPr lang="en-US" dirty="0" err="1" smtClean="0">
                <a:latin typeface="Tw Cen MT" panose="020B0602020104020603" pitchFamily="34" charset="0"/>
              </a:rPr>
              <a:t>Karena</a:t>
            </a:r>
            <a:r>
              <a:rPr lang="en-US" dirty="0" smtClean="0">
                <a:latin typeface="Tw Cen MT" panose="020B0602020104020603" pitchFamily="34" charset="0"/>
              </a:rPr>
              <a:t> :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latin typeface="Tw Cen MT" panose="020B0602020104020603" pitchFamily="34" charset="0"/>
              </a:rPr>
              <a:t>Relatif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lebih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mudah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untuk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diimplementasikan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pada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permasalahan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ini</a:t>
            </a:r>
            <a:r>
              <a:rPr lang="en-US" dirty="0" smtClean="0">
                <a:latin typeface="Tw Cen MT" panose="020B0602020104020603" pitchFamily="34" charset="0"/>
              </a:rPr>
              <a:t> (</a:t>
            </a:r>
            <a:r>
              <a:rPr lang="en-US" dirty="0" err="1" smtClean="0">
                <a:latin typeface="Tw Cen MT" panose="020B0602020104020603" pitchFamily="34" charset="0"/>
              </a:rPr>
              <a:t>dapat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mengatur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kemampuan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pengenalan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terhadap</a:t>
            </a:r>
            <a:r>
              <a:rPr lang="en-US" dirty="0" smtClean="0">
                <a:latin typeface="Tw Cen MT" panose="020B0602020104020603" pitchFamily="34" charset="0"/>
              </a:rPr>
              <a:t> dataset yang </a:t>
            </a:r>
            <a:r>
              <a:rPr lang="en-US" dirty="0" err="1" smtClean="0">
                <a:latin typeface="Tw Cen MT" panose="020B0602020104020603" pitchFamily="34" charset="0"/>
              </a:rPr>
              <a:t>dimiliki</a:t>
            </a:r>
            <a:r>
              <a:rPr lang="en-US" dirty="0" smtClean="0">
                <a:latin typeface="Tw Cen MT" panose="020B0602020104020603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latin typeface="Tw Cen MT" panose="020B0602020104020603" pitchFamily="34" charset="0"/>
              </a:rPr>
              <a:t>Komputasi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relatif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murah</a:t>
            </a:r>
            <a:r>
              <a:rPr lang="en-US" dirty="0" smtClean="0">
                <a:latin typeface="Tw Cen MT" panose="020B0602020104020603" pitchFamily="34" charset="0"/>
              </a:rPr>
              <a:t> (</a:t>
            </a:r>
            <a:r>
              <a:rPr lang="en-US" dirty="0" err="1" smtClean="0">
                <a:latin typeface="Tw Cen MT" panose="020B0602020104020603" pitchFamily="34" charset="0"/>
              </a:rPr>
              <a:t>pelatihan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dapat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dilakukan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secara</a:t>
            </a:r>
            <a:r>
              <a:rPr lang="en-US" dirty="0" smtClean="0">
                <a:latin typeface="Tw Cen MT" panose="020B0602020104020603" pitchFamily="34" charset="0"/>
              </a:rPr>
              <a:t> offline, </a:t>
            </a:r>
            <a:r>
              <a:rPr lang="en-US" dirty="0" err="1" smtClean="0">
                <a:latin typeface="Tw Cen MT" panose="020B0602020104020603" pitchFamily="34" charset="0"/>
              </a:rPr>
              <a:t>pengujian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dilakukan</a:t>
            </a:r>
            <a:r>
              <a:rPr lang="en-US" dirty="0" smtClean="0">
                <a:latin typeface="Tw Cen MT" panose="020B0602020104020603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</a:rPr>
              <a:t>secara</a:t>
            </a:r>
            <a:r>
              <a:rPr lang="en-US" dirty="0" smtClean="0">
                <a:latin typeface="Tw Cen MT" panose="020B0602020104020603" pitchFamily="34" charset="0"/>
              </a:rPr>
              <a:t> online </a:t>
            </a:r>
            <a:r>
              <a:rPr lang="en-US" dirty="0" err="1" smtClean="0">
                <a:latin typeface="Tw Cen MT" panose="020B0602020104020603" pitchFamily="34" charset="0"/>
              </a:rPr>
              <a:t>pada</a:t>
            </a:r>
            <a:r>
              <a:rPr lang="en-US" dirty="0" smtClean="0">
                <a:latin typeface="Tw Cen MT" panose="020B0602020104020603" pitchFamily="34" charset="0"/>
              </a:rPr>
              <a:t> SPOJ)</a:t>
            </a:r>
          </a:p>
          <a:p>
            <a:pPr marL="342900" indent="-342900">
              <a:buAutoNum type="arabicPeriod"/>
            </a:pPr>
            <a:endParaRPr lang="en-US" dirty="0" smtClean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0"/>
    </mc:Choice>
    <mc:Fallback>
      <p:transition spd="slow" advTm="5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243840" y="1341027"/>
            <a:ext cx="11765280" cy="491933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812473" y="1460695"/>
            <a:ext cx="6816436" cy="4694080"/>
          </a:xfrm>
          <a:prstGeom prst="rect">
            <a:avLst/>
          </a:prstGeom>
          <a:solidFill>
            <a:srgbClr val="87ADDB"/>
          </a:solidFill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cxnSp>
        <p:nvCxnSpPr>
          <p:cNvPr id="50" name="Straight Arrow Connector 49"/>
          <p:cNvCxnSpPr>
            <a:stCxn id="62" idx="3"/>
            <a:endCxn id="48" idx="1"/>
          </p:cNvCxnSpPr>
          <p:nvPr/>
        </p:nvCxnSpPr>
        <p:spPr>
          <a:xfrm flipV="1">
            <a:off x="2438400" y="3807735"/>
            <a:ext cx="374073" cy="3509"/>
          </a:xfrm>
          <a:prstGeom prst="straightConnector1">
            <a:avLst/>
          </a:prstGeom>
          <a:ln>
            <a:solidFill>
              <a:srgbClr val="0067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8" idx="3"/>
            <a:endCxn id="63" idx="1"/>
          </p:cNvCxnSpPr>
          <p:nvPr/>
        </p:nvCxnSpPr>
        <p:spPr>
          <a:xfrm>
            <a:off x="9628909" y="3807735"/>
            <a:ext cx="374377" cy="0"/>
          </a:xfrm>
          <a:prstGeom prst="straightConnector1">
            <a:avLst/>
          </a:prstGeom>
          <a:ln>
            <a:solidFill>
              <a:srgbClr val="0067A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14794" y="3482287"/>
            <a:ext cx="2023606" cy="657914"/>
          </a:xfrm>
          <a:prstGeom prst="rect">
            <a:avLst/>
          </a:prstGeom>
          <a:solidFill>
            <a:srgbClr val="87ADDB"/>
          </a:solidFill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w Cen MT" panose="020B0602020104020603" pitchFamily="34" charset="0"/>
              </a:rPr>
              <a:t>Persiapan</a:t>
            </a:r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 Dataset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003286" y="3478778"/>
            <a:ext cx="1871528" cy="657914"/>
          </a:xfrm>
          <a:prstGeom prst="rect">
            <a:avLst/>
          </a:prstGeom>
          <a:solidFill>
            <a:srgbClr val="87ADDB"/>
          </a:solidFill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w Cen MT" panose="020B0602020104020603" pitchFamily="34" charset="0"/>
              </a:rPr>
              <a:t>Pengujian</a:t>
            </a:r>
            <a:r>
              <a:rPr lang="en-US" dirty="0" smtClean="0">
                <a:solidFill>
                  <a:schemeClr val="tx1"/>
                </a:solidFill>
                <a:latin typeface="Tw Cen MT" panose="020B0602020104020603" pitchFamily="34" charset="0"/>
              </a:rPr>
              <a:t> (C++)</a:t>
            </a:r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22107" y="1551921"/>
            <a:ext cx="25257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w Cen MT" panose="020B0602020104020603" pitchFamily="34" charset="0"/>
              </a:rPr>
              <a:t>Pelatihan</a:t>
            </a:r>
            <a:r>
              <a:rPr lang="en-US" dirty="0" smtClean="0">
                <a:latin typeface="Tw Cen MT" panose="020B0602020104020603" pitchFamily="34" charset="0"/>
              </a:rPr>
              <a:t> (Python)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65795" y="1823863"/>
            <a:ext cx="6724075" cy="4214579"/>
            <a:chOff x="2965795" y="1823863"/>
            <a:chExt cx="6724075" cy="4214579"/>
          </a:xfrm>
        </p:grpSpPr>
        <p:sp>
          <p:nvSpPr>
            <p:cNvPr id="45" name="Rectangle 44"/>
            <p:cNvSpPr/>
            <p:nvPr/>
          </p:nvSpPr>
          <p:spPr>
            <a:xfrm>
              <a:off x="2965795" y="2254811"/>
              <a:ext cx="3134722" cy="16330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52" name="Rectangle 51">
              <a:hlinkClick r:id="rId4" action="ppaction://hlinksldjump"/>
            </p:cNvPr>
            <p:cNvSpPr/>
            <p:nvPr/>
          </p:nvSpPr>
          <p:spPr>
            <a:xfrm>
              <a:off x="3100102" y="2331985"/>
              <a:ext cx="2857336" cy="3492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Membaca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citra</a:t>
              </a:r>
              <a:endParaRPr lang="en-US" sz="1600" dirty="0" smtClean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3" name="Rectangle 52">
              <a:hlinkClick r:id="rId5" action="ppaction://hlinksldjump"/>
            </p:cNvPr>
            <p:cNvSpPr/>
            <p:nvPr/>
          </p:nvSpPr>
          <p:spPr>
            <a:xfrm>
              <a:off x="3100102" y="2861132"/>
              <a:ext cx="2857336" cy="3713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Invert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warna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Tw Cen MT" panose="020B0602020104020603" pitchFamily="34" charset="0"/>
                </a:rPr>
                <a:t>citra</a:t>
              </a:r>
              <a:endParaRPr lang="en-US" sz="1600" dirty="0" smtClean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4" name="Rectangle 53">
              <a:hlinkClick r:id="rId6" action="ppaction://hlinksldjump"/>
            </p:cNvPr>
            <p:cNvSpPr/>
            <p:nvPr/>
          </p:nvSpPr>
          <p:spPr>
            <a:xfrm>
              <a:off x="3100102" y="3412340"/>
              <a:ext cx="2857336" cy="3615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Resize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Tw Cen MT" panose="020B0602020104020603" pitchFamily="34" charset="0"/>
                </a:rPr>
                <a:t>citra</a:t>
              </a:r>
              <a:r>
                <a:rPr lang="en-US" sz="1600" dirty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Tw Cen MT" panose="020B0602020104020603" pitchFamily="34" charset="0"/>
                </a:rPr>
                <a:t>menjadi</a:t>
              </a:r>
              <a:r>
                <a:rPr lang="en-US" sz="1600" dirty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30x20</a:t>
              </a:r>
            </a:p>
          </p:txBody>
        </p:sp>
        <p:sp>
          <p:nvSpPr>
            <p:cNvPr id="55" name="Rectangle 54">
              <a:hlinkClick r:id="rId7" action="ppaction://hlinksldjump"/>
            </p:cNvPr>
            <p:cNvSpPr/>
            <p:nvPr/>
          </p:nvSpPr>
          <p:spPr>
            <a:xfrm>
              <a:off x="4069936" y="4211048"/>
              <a:ext cx="3958771" cy="3902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Membuat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JST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dengan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b="1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scikit</a:t>
              </a:r>
              <a:r>
                <a:rPr lang="en-US" sz="1600" b="1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-learn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</a:p>
          </p:txBody>
        </p:sp>
        <p:sp>
          <p:nvSpPr>
            <p:cNvPr id="56" name="Rectangle 55">
              <a:hlinkClick r:id="rId8" action="ppaction://hlinksldjump"/>
            </p:cNvPr>
            <p:cNvSpPr/>
            <p:nvPr/>
          </p:nvSpPr>
          <p:spPr>
            <a:xfrm>
              <a:off x="4069936" y="4808027"/>
              <a:ext cx="3958771" cy="3564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Melakukan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pelatihan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JST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55107" y="5444252"/>
              <a:ext cx="2302331" cy="5941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Mendapatkan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komponen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JST (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bobot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dan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bias)</a:t>
              </a:r>
              <a:endParaRPr lang="en-US" sz="1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8" name="Straight Arrow Connector 57"/>
            <p:cNvCxnSpPr>
              <a:stCxn id="52" idx="2"/>
              <a:endCxn id="53" idx="0"/>
            </p:cNvCxnSpPr>
            <p:nvPr/>
          </p:nvCxnSpPr>
          <p:spPr>
            <a:xfrm>
              <a:off x="4528770" y="2681283"/>
              <a:ext cx="0" cy="179849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3" idx="2"/>
              <a:endCxn id="54" idx="0"/>
            </p:cNvCxnSpPr>
            <p:nvPr/>
          </p:nvCxnSpPr>
          <p:spPr>
            <a:xfrm>
              <a:off x="4528770" y="3232491"/>
              <a:ext cx="0" cy="179849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5" idx="2"/>
              <a:endCxn id="56" idx="0"/>
            </p:cNvCxnSpPr>
            <p:nvPr/>
          </p:nvCxnSpPr>
          <p:spPr>
            <a:xfrm>
              <a:off x="6049322" y="4601323"/>
              <a:ext cx="0" cy="206704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16200000">
              <a:off x="5413924" y="1393916"/>
              <a:ext cx="430887" cy="1290781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en-US" sz="1600" dirty="0" err="1" smtClean="0">
                  <a:latin typeface="Tw Cen MT" panose="020B0602020104020603" pitchFamily="34" charset="0"/>
                </a:rPr>
                <a:t>praproses</a:t>
              </a:r>
              <a:endParaRPr lang="en-US" sz="1600" dirty="0">
                <a:latin typeface="Tw Cen MT" panose="020B0602020104020603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2267" y="2254811"/>
              <a:ext cx="3134722" cy="163300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35" name="Rectangle 34">
              <a:hlinkClick r:id="rId9" action="ppaction://hlinksldjump"/>
            </p:cNvPr>
            <p:cNvSpPr/>
            <p:nvPr/>
          </p:nvSpPr>
          <p:spPr>
            <a:xfrm>
              <a:off x="6569537" y="2409310"/>
              <a:ext cx="2740181" cy="52555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Mempersiapkan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variabel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berisi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citra-citra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masukan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JST</a:t>
              </a:r>
            </a:p>
          </p:txBody>
        </p:sp>
        <p:sp>
          <p:nvSpPr>
            <p:cNvPr id="38" name="Rectangle 37">
              <a:hlinkClick r:id="rId10" action="ppaction://hlinksldjump"/>
            </p:cNvPr>
            <p:cNvSpPr/>
            <p:nvPr/>
          </p:nvSpPr>
          <p:spPr>
            <a:xfrm>
              <a:off x="6569537" y="3223907"/>
              <a:ext cx="2740181" cy="52555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Mempersiapkan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variabel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berisi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label-label </a:t>
              </a:r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citra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4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masukan</a:t>
              </a:r>
              <a:r>
                <a:rPr lang="en-US" sz="14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JST</a:t>
              </a:r>
            </a:p>
          </p:txBody>
        </p:sp>
        <p:cxnSp>
          <p:nvCxnSpPr>
            <p:cNvPr id="39" name="Straight Arrow Connector 38"/>
            <p:cNvCxnSpPr>
              <a:stCxn id="35" idx="2"/>
              <a:endCxn id="38" idx="0"/>
            </p:cNvCxnSpPr>
            <p:nvPr/>
          </p:nvCxnSpPr>
          <p:spPr>
            <a:xfrm>
              <a:off x="7939628" y="2934862"/>
              <a:ext cx="0" cy="289045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45" idx="3"/>
              <a:endCxn id="34" idx="1"/>
            </p:cNvCxnSpPr>
            <p:nvPr/>
          </p:nvCxnSpPr>
          <p:spPr>
            <a:xfrm>
              <a:off x="6100517" y="3071314"/>
              <a:ext cx="271750" cy="0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16200000">
              <a:off x="8266311" y="831192"/>
              <a:ext cx="430887" cy="2416231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/>
            <a:p>
              <a:r>
                <a:rPr lang="en-US" sz="1600" dirty="0" err="1" smtClean="0">
                  <a:latin typeface="Tw Cen MT" panose="020B0602020104020603" pitchFamily="34" charset="0"/>
                </a:rPr>
                <a:t>persiapan</a:t>
              </a:r>
              <a:r>
                <a:rPr lang="en-US" sz="1600" dirty="0" smtClean="0">
                  <a:latin typeface="Tw Cen MT" panose="020B0602020104020603" pitchFamily="34" charset="0"/>
                </a:rPr>
                <a:t> </a:t>
              </a:r>
              <a:r>
                <a:rPr lang="en-US" sz="1600" dirty="0" err="1" smtClean="0">
                  <a:latin typeface="Tw Cen MT" panose="020B0602020104020603" pitchFamily="34" charset="0"/>
                </a:rPr>
                <a:t>masukan</a:t>
              </a:r>
              <a:r>
                <a:rPr lang="en-US" sz="1600" dirty="0" smtClean="0">
                  <a:latin typeface="Tw Cen MT" panose="020B0602020104020603" pitchFamily="34" charset="0"/>
                </a:rPr>
                <a:t> JST</a:t>
              </a:r>
              <a:endParaRPr lang="en-US" sz="1600" dirty="0">
                <a:latin typeface="Tw Cen MT" panose="020B0602020104020603" pitchFamily="34" charset="0"/>
              </a:endParaRPr>
            </a:p>
          </p:txBody>
        </p:sp>
        <p:cxnSp>
          <p:nvCxnSpPr>
            <p:cNvPr id="42" name="Elbow Connector 41"/>
            <p:cNvCxnSpPr>
              <a:stCxn id="34" idx="2"/>
              <a:endCxn id="55" idx="0"/>
            </p:cNvCxnSpPr>
            <p:nvPr/>
          </p:nvCxnSpPr>
          <p:spPr>
            <a:xfrm rot="5400000">
              <a:off x="6832859" y="3104279"/>
              <a:ext cx="323232" cy="1890306"/>
            </a:xfrm>
            <a:prstGeom prst="bentConnector3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hlinkClick r:id="rId11" action="ppaction://hlinksldjump"/>
            </p:cNvPr>
            <p:cNvSpPr/>
            <p:nvPr/>
          </p:nvSpPr>
          <p:spPr>
            <a:xfrm>
              <a:off x="6191923" y="5438260"/>
              <a:ext cx="2671858" cy="5941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Transformasi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komponen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JST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ke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dalam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bahasa</a:t>
              </a:r>
              <a:r>
                <a: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rPr>
                <a:t> C++</a:t>
              </a:r>
              <a:endParaRPr lang="en-US" sz="16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57" idx="3"/>
              <a:endCxn id="64" idx="1"/>
            </p:cNvCxnSpPr>
            <p:nvPr/>
          </p:nvCxnSpPr>
          <p:spPr>
            <a:xfrm flipV="1">
              <a:off x="5957438" y="5735355"/>
              <a:ext cx="234485" cy="5992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56" idx="2"/>
              <a:endCxn id="57" idx="0"/>
            </p:cNvCxnSpPr>
            <p:nvPr/>
          </p:nvCxnSpPr>
          <p:spPr>
            <a:xfrm rot="5400000">
              <a:off x="5287888" y="4682818"/>
              <a:ext cx="279820" cy="1243049"/>
            </a:xfrm>
            <a:prstGeom prst="bentConnector3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315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2"/>
    </mc:Choice>
    <mc:Fallback>
      <p:transition spd="slow" advTm="5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43840" y="1341027"/>
            <a:ext cx="11765280" cy="4919339"/>
            <a:chOff x="243840" y="1341027"/>
            <a:chExt cx="11765280" cy="4919339"/>
          </a:xfrm>
        </p:grpSpPr>
        <p:sp>
          <p:nvSpPr>
            <p:cNvPr id="71" name="Rectangle 70"/>
            <p:cNvSpPr/>
            <p:nvPr/>
          </p:nvSpPr>
          <p:spPr>
            <a:xfrm>
              <a:off x="243840" y="1341027"/>
              <a:ext cx="11765280" cy="4919339"/>
            </a:xfrm>
            <a:prstGeom prst="rect">
              <a:avLst/>
            </a:prstGeom>
            <a:solidFill>
              <a:srgbClr val="FFFFFF">
                <a:alpha val="29804"/>
              </a:srgbClr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14794" y="3482287"/>
              <a:ext cx="2226806" cy="657914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Tw Cen MT" panose="020B0602020104020603" pitchFamily="34" charset="0"/>
                </a:rPr>
                <a:t>Persiapan</a:t>
              </a:r>
              <a:r>
                <a:rPr lang="en-US" dirty="0">
                  <a:solidFill>
                    <a:schemeClr val="tx1"/>
                  </a:solidFill>
                  <a:latin typeface="Tw Cen MT" panose="020B0602020104020603" pitchFamily="34" charset="0"/>
                </a:rPr>
                <a:t> Dataset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72549" y="3482287"/>
              <a:ext cx="2156424" cy="657914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Tw Cen MT" panose="020B0602020104020603" pitchFamily="34" charset="0"/>
                </a:rPr>
                <a:t>Pelatihan</a:t>
              </a:r>
              <a:r>
                <a:rPr lang="en-US" dirty="0">
                  <a:solidFill>
                    <a:schemeClr val="tx1"/>
                  </a:solidFill>
                  <a:latin typeface="Tw Cen MT" panose="020B0602020104020603" pitchFamily="34" charset="0"/>
                </a:rPr>
                <a:t> (Python)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472043" y="1460126"/>
              <a:ext cx="6387525" cy="4706179"/>
            </a:xfrm>
            <a:prstGeom prst="rect">
              <a:avLst/>
            </a:prstGeom>
            <a:solidFill>
              <a:srgbClr val="87ADDB"/>
            </a:solidFill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cxnSp>
          <p:nvCxnSpPr>
            <p:cNvPr id="75" name="Straight Arrow Connector 74"/>
            <p:cNvCxnSpPr>
              <a:stCxn id="72" idx="3"/>
              <a:endCxn id="73" idx="1"/>
            </p:cNvCxnSpPr>
            <p:nvPr/>
          </p:nvCxnSpPr>
          <p:spPr>
            <a:xfrm>
              <a:off x="2641600" y="3811244"/>
              <a:ext cx="330949" cy="0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785514" y="1523368"/>
              <a:ext cx="25257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Tw Cen MT" panose="020B0602020104020603" pitchFamily="34" charset="0"/>
                </a:rPr>
                <a:t>Pengujian</a:t>
              </a:r>
              <a:r>
                <a:rPr lang="en-US" dirty="0" smtClean="0">
                  <a:latin typeface="Tw Cen MT" panose="020B0602020104020603" pitchFamily="34" charset="0"/>
                </a:rPr>
                <a:t> (C++)</a:t>
              </a:r>
            </a:p>
          </p:txBody>
        </p:sp>
        <p:cxnSp>
          <p:nvCxnSpPr>
            <p:cNvPr id="77" name="Straight Arrow Connector 76"/>
            <p:cNvCxnSpPr>
              <a:stCxn id="73" idx="3"/>
              <a:endCxn id="74" idx="1"/>
            </p:cNvCxnSpPr>
            <p:nvPr/>
          </p:nvCxnSpPr>
          <p:spPr>
            <a:xfrm>
              <a:off x="5128973" y="3811244"/>
              <a:ext cx="343070" cy="1972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5863977" y="1891909"/>
              <a:ext cx="2504661" cy="42053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02486" y="1891909"/>
              <a:ext cx="3493274" cy="290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" panose="020B0602020104020603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437178" y="1778463"/>
              <a:ext cx="6230461" cy="4318807"/>
              <a:chOff x="5437178" y="1702263"/>
              <a:chExt cx="6230461" cy="4318807"/>
            </a:xfrm>
          </p:grpSpPr>
          <p:sp>
            <p:nvSpPr>
              <p:cNvPr id="79" name="Rectangle 78">
                <a:hlinkClick r:id="rId4" action="ppaction://hlinksldjump"/>
              </p:cNvPr>
              <p:cNvSpPr/>
              <p:nvPr/>
            </p:nvSpPr>
            <p:spPr>
              <a:xfrm>
                <a:off x="5989862" y="2655028"/>
                <a:ext cx="2117009" cy="8705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Merepresentasikan</a:t>
                </a:r>
                <a:endPara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‘X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’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dengan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nilai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1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dan</a:t>
                </a:r>
                <a:endPara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‘.’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dengan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nilai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0</a:t>
                </a:r>
                <a:endParaRPr lang="en-US" sz="1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80" name="Rectangle 79">
                <a:hlinkClick r:id="rId5" action="ppaction://hlinksldjump"/>
              </p:cNvPr>
              <p:cNvSpPr/>
              <p:nvPr/>
            </p:nvSpPr>
            <p:spPr>
              <a:xfrm>
                <a:off x="5989862" y="3741249"/>
                <a:ext cx="2117009" cy="4436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Segmentasi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4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dengan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DFS</a:t>
                </a:r>
              </a:p>
            </p:txBody>
          </p:sp>
          <p:sp>
            <p:nvSpPr>
              <p:cNvPr id="81" name="Rectangle 80">
                <a:hlinkClick r:id="rId6" action="ppaction://hlinksldjump"/>
              </p:cNvPr>
              <p:cNvSpPr/>
              <p:nvPr/>
            </p:nvSpPr>
            <p:spPr>
              <a:xfrm>
                <a:off x="5989862" y="4396169"/>
                <a:ext cx="2117009" cy="7061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i="1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Filtering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elemen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kecil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dengan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threshold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dan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i="1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border</a:t>
                </a:r>
              </a:p>
            </p:txBody>
          </p:sp>
          <p:sp>
            <p:nvSpPr>
              <p:cNvPr id="82" name="Rectangle 81">
                <a:hlinkClick r:id="rId7" action="ppaction://hlinksldjump"/>
              </p:cNvPr>
              <p:cNvSpPr/>
              <p:nvPr/>
            </p:nvSpPr>
            <p:spPr>
              <a:xfrm>
                <a:off x="5989862" y="5326150"/>
                <a:ext cx="2117009" cy="4710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Mengecek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jumlah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elemen</a:t>
                </a:r>
                <a:endParaRPr lang="en-US" sz="1600" dirty="0">
                  <a:latin typeface="Tw Cen MT" panose="020B0602020104020603" pitchFamily="34" charset="0"/>
                </a:endParaRPr>
              </a:p>
            </p:txBody>
          </p:sp>
          <p:cxnSp>
            <p:nvCxnSpPr>
              <p:cNvPr id="83" name="Straight Arrow Connector 82"/>
              <p:cNvCxnSpPr>
                <a:stCxn id="78" idx="2"/>
                <a:endCxn id="79" idx="0"/>
              </p:cNvCxnSpPr>
              <p:nvPr/>
            </p:nvCxnSpPr>
            <p:spPr>
              <a:xfrm>
                <a:off x="7048367" y="2439378"/>
                <a:ext cx="0" cy="215650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>
                <a:stCxn id="79" idx="2"/>
                <a:endCxn id="80" idx="0"/>
              </p:cNvCxnSpPr>
              <p:nvPr/>
            </p:nvCxnSpPr>
            <p:spPr>
              <a:xfrm>
                <a:off x="7048367" y="3525599"/>
                <a:ext cx="0" cy="215650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80" idx="2"/>
                <a:endCxn id="81" idx="0"/>
              </p:cNvCxnSpPr>
              <p:nvPr/>
            </p:nvCxnSpPr>
            <p:spPr>
              <a:xfrm>
                <a:off x="7048367" y="4184937"/>
                <a:ext cx="0" cy="211232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81" idx="2"/>
                <a:endCxn id="82" idx="0"/>
              </p:cNvCxnSpPr>
              <p:nvPr/>
            </p:nvCxnSpPr>
            <p:spPr>
              <a:xfrm>
                <a:off x="7048367" y="5102272"/>
                <a:ext cx="0" cy="223878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hlinkClick r:id="rId8" action="ppaction://hlinksldjump"/>
              </p:cNvPr>
              <p:cNvSpPr/>
              <p:nvPr/>
            </p:nvSpPr>
            <p:spPr>
              <a:xfrm>
                <a:off x="8488326" y="3145613"/>
                <a:ext cx="3175147" cy="8313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1600" dirty="0" err="1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Jika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&gt; 6, </a:t>
                </a:r>
                <a:r>
                  <a:rPr lang="en-US" sz="1600" dirty="0" err="1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menghapus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elemen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yang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ukurannya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kurang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dari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rata-rata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atau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lebih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dari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rata-rata</a:t>
                </a:r>
                <a:endParaRPr lang="en-US" sz="1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cxnSp>
            <p:nvCxnSpPr>
              <p:cNvPr id="89" name="Straight Arrow Connector 88"/>
              <p:cNvCxnSpPr>
                <a:stCxn id="87" idx="2"/>
                <a:endCxn id="88" idx="0"/>
              </p:cNvCxnSpPr>
              <p:nvPr/>
            </p:nvCxnSpPr>
            <p:spPr>
              <a:xfrm flipH="1">
                <a:off x="10075900" y="2901476"/>
                <a:ext cx="1" cy="244137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/>
              <p:cNvCxnSpPr>
                <a:stCxn id="82" idx="2"/>
                <a:endCxn id="87" idx="0"/>
              </p:cNvCxnSpPr>
              <p:nvPr/>
            </p:nvCxnSpPr>
            <p:spPr>
              <a:xfrm rot="5400000" flipH="1" flipV="1">
                <a:off x="6668542" y="2389834"/>
                <a:ext cx="3787183" cy="3027534"/>
              </a:xfrm>
              <a:prstGeom prst="bentConnector5">
                <a:avLst>
                  <a:gd name="adj1" fmla="val -3353"/>
                  <a:gd name="adj2" fmla="val 41262"/>
                  <a:gd name="adj3" fmla="val 103018"/>
                </a:avLst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>
                <a:hlinkClick r:id="rId9" action="ppaction://hlinksldjump"/>
              </p:cNvPr>
              <p:cNvSpPr/>
              <p:nvPr/>
            </p:nvSpPr>
            <p:spPr>
              <a:xfrm>
                <a:off x="8492491" y="4175053"/>
                <a:ext cx="3175148" cy="4277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Resize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elemen</a:t>
                </a:r>
                <a:endPara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cxnSp>
            <p:nvCxnSpPr>
              <p:cNvPr id="92" name="Straight Arrow Connector 91"/>
              <p:cNvCxnSpPr>
                <a:stCxn id="88" idx="2"/>
                <a:endCxn id="91" idx="0"/>
              </p:cNvCxnSpPr>
              <p:nvPr/>
            </p:nvCxnSpPr>
            <p:spPr>
              <a:xfrm>
                <a:off x="10075900" y="3976929"/>
                <a:ext cx="4165" cy="198124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>
                <a:hlinkClick r:id="rId10" action="ppaction://hlinksldjump"/>
              </p:cNvPr>
              <p:cNvSpPr/>
              <p:nvPr/>
            </p:nvSpPr>
            <p:spPr>
              <a:xfrm>
                <a:off x="8505191" y="4808245"/>
                <a:ext cx="3158283" cy="5179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Menghitung</a:t>
                </a:r>
                <a:r>
                  <a: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output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dengan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komponen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JST yang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didapat</a:t>
                </a:r>
                <a:endParaRPr lang="en-US" sz="1600" dirty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  <p:cxnSp>
            <p:nvCxnSpPr>
              <p:cNvPr id="94" name="Straight Arrow Connector 93"/>
              <p:cNvCxnSpPr>
                <a:stCxn id="91" idx="2"/>
                <a:endCxn id="93" idx="0"/>
              </p:cNvCxnSpPr>
              <p:nvPr/>
            </p:nvCxnSpPr>
            <p:spPr>
              <a:xfrm>
                <a:off x="10080065" y="4602841"/>
                <a:ext cx="4268" cy="205404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hlinkClick r:id="rId11" action="ppaction://hlinksldjump"/>
              </p:cNvPr>
              <p:cNvSpPr/>
              <p:nvPr/>
            </p:nvSpPr>
            <p:spPr>
              <a:xfrm>
                <a:off x="8501026" y="5554878"/>
                <a:ext cx="3158283" cy="4661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Memprediksi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hasil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output</a:t>
                </a:r>
              </a:p>
            </p:txBody>
          </p:sp>
          <p:cxnSp>
            <p:nvCxnSpPr>
              <p:cNvPr id="70" name="Straight Arrow Connector 69"/>
              <p:cNvCxnSpPr>
                <a:stCxn id="93" idx="2"/>
                <a:endCxn id="69" idx="0"/>
              </p:cNvCxnSpPr>
              <p:nvPr/>
            </p:nvCxnSpPr>
            <p:spPr>
              <a:xfrm flipH="1">
                <a:off x="10080168" y="5326150"/>
                <a:ext cx="4165" cy="228728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 rot="10800000">
                <a:off x="5437178" y="1702263"/>
                <a:ext cx="461665" cy="1290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err="1" smtClean="0">
                    <a:latin typeface="Tw Cen MT" panose="020B0602020104020603" pitchFamily="34" charset="0"/>
                  </a:rPr>
                  <a:t>praproses</a:t>
                </a:r>
                <a:endParaRPr lang="en-US" dirty="0">
                  <a:latin typeface="Tw Cen MT" panose="020B0602020104020603" pitchFamily="34" charset="0"/>
                </a:endParaRPr>
              </a:p>
            </p:txBody>
          </p:sp>
          <p:sp>
            <p:nvSpPr>
              <p:cNvPr id="87" name="Rectangle 86">
                <a:hlinkClick r:id="rId12" action="ppaction://hlinksldjump"/>
              </p:cNvPr>
              <p:cNvSpPr/>
              <p:nvPr/>
            </p:nvSpPr>
            <p:spPr>
              <a:xfrm>
                <a:off x="8488327" y="2010009"/>
                <a:ext cx="3175147" cy="8914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Jika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&lt; 6,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memisahkan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elemen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yang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ukurannya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lebih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dari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rata-rata</a:t>
                </a:r>
              </a:p>
              <a:p>
                <a:pPr lvl="0" algn="ctr">
                  <a:defRPr/>
                </a:pP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di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tengah</a:t>
                </a:r>
                <a:endParaRPr lang="en-US" sz="1600" dirty="0">
                  <a:latin typeface="Tw Cen MT" panose="020B0602020104020603" pitchFamily="34" charset="0"/>
                </a:endParaRPr>
              </a:p>
            </p:txBody>
          </p:sp>
          <p:sp>
            <p:nvSpPr>
              <p:cNvPr id="78" name="Rectangle 77">
                <a:hlinkClick r:id="rId13" action="ppaction://hlinksldjump"/>
              </p:cNvPr>
              <p:cNvSpPr/>
              <p:nvPr/>
            </p:nvSpPr>
            <p:spPr>
              <a:xfrm>
                <a:off x="5989862" y="2012906"/>
                <a:ext cx="2117009" cy="4264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Membaca</a:t>
                </a:r>
                <a:r>
                  <a:rPr lang="en-US" sz="1600" dirty="0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tx1"/>
                    </a:solidFill>
                    <a:latin typeface="Tw Cen MT" panose="020B0602020104020603" pitchFamily="34" charset="0"/>
                  </a:rPr>
                  <a:t>masukan</a:t>
                </a:r>
                <a:endParaRPr lang="en-US" sz="1600" dirty="0" smtClean="0">
                  <a:solidFill>
                    <a:schemeClr val="tx1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73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7"/>
    </mc:Choice>
    <mc:Fallback>
      <p:transition spd="slow" advTm="6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B47460D9-574A-4524-9885-7FAC72C46DF6}"/>
              </a:ext>
            </a:extLst>
          </p:cNvPr>
          <p:cNvSpPr txBox="1">
            <a:spLocks/>
          </p:cNvSpPr>
          <p:nvPr/>
        </p:nvSpPr>
        <p:spPr>
          <a:xfrm>
            <a:off x="3142445" y="2556281"/>
            <a:ext cx="5834130" cy="86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000" b="1" dirty="0" smtClean="0">
                <a:solidFill>
                  <a:srgbClr val="0067AC"/>
                </a:solidFill>
                <a:latin typeface="Tw Cen MT Condensed" panose="020B0606020104020203" pitchFamily="34" charset="0"/>
                <a:cs typeface="Arial" panose="020B0604020202020204" pitchFamily="34" charset="0"/>
              </a:rPr>
              <a:t>UJI COBA DAN EVALUASI</a:t>
            </a:r>
            <a:endParaRPr lang="en-US" sz="5000" b="1" dirty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5000" b="1" dirty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4014887" y="3675955"/>
            <a:ext cx="4114800" cy="63623"/>
          </a:xfrm>
          <a:prstGeom prst="rect">
            <a:avLst/>
          </a:prstGeom>
          <a:solidFill>
            <a:srgbClr val="006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9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"/>
    </mc:Choice>
    <mc:Fallback>
      <p:transition spd="slow" advTm="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439" y="1310902"/>
            <a:ext cx="1122352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Praproses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rgbClr val="0067AC"/>
              </a:buClr>
            </a:pP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Evaluasi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dilakukan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menghitung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memiliki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ukuran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30x20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ada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karakter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terpotong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melihat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secara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manual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keluaran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praproses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seluruh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praproses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relatif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bagus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lvl="2">
              <a:buClr>
                <a:srgbClr val="0067AC"/>
              </a:buClr>
            </a:pP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rgbClr val="0067AC"/>
              </a:buClr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Evaluasi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dilakukan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melihat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hasil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akurasi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jaringan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didapat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node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layer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600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node layer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luaran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10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 Parameter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arsitektur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JST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dibandingkan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Learning rate</a:t>
            </a: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epoch</a:t>
            </a: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node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rgbClr val="0067AC"/>
              </a:buClr>
            </a:pP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rgbClr val="0067AC"/>
              </a:buClr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5303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3"/>
    </mc:Choice>
    <mc:Fallback>
      <p:transition spd="slow" advTm="1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082605" y="2448506"/>
            <a:ext cx="7413790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sz="3200" b="1" dirty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sz="3200" b="1" dirty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Saraf</a:t>
            </a:r>
            <a:r>
              <a:rPr lang="en-US" sz="3200" b="1" dirty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Tiruan</a:t>
            </a:r>
            <a:endParaRPr lang="en-US" sz="3200" b="1" dirty="0">
              <a:solidFill>
                <a:srgbClr val="0067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200" b="1" dirty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Pengenalan</a:t>
            </a:r>
            <a:r>
              <a:rPr lang="en-US" sz="3200" b="1" dirty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Karakter</a:t>
            </a:r>
            <a:endParaRPr lang="en-US" sz="3200" b="1" dirty="0">
              <a:solidFill>
                <a:srgbClr val="0067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sz="3200" b="1" dirty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3200" b="1" dirty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Kasus</a:t>
            </a:r>
            <a:r>
              <a:rPr lang="en-US" sz="3200" b="1" dirty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endParaRPr lang="en-US" sz="3200" b="1" dirty="0">
              <a:solidFill>
                <a:srgbClr val="0067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3200" b="1" dirty="0">
                <a:solidFill>
                  <a:srgbClr val="006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SPOJ Hard Image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4910" y="4510609"/>
            <a:ext cx="3078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+mj-lt"/>
              </a:rPr>
              <a:t>https://www.spoj.com/problems/HIR/</a:t>
            </a:r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6177" y="6446915"/>
            <a:ext cx="265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solidFill>
                  <a:srgbClr val="0067AC"/>
                </a:solidFill>
                <a:latin typeface="Tw Cen MT" panose="020B0602020104020603" pitchFamily="34" charset="0"/>
              </a:rPr>
              <a:t>Departemen</a:t>
            </a:r>
            <a:r>
              <a:rPr lang="en-US" sz="1200" i="1" dirty="0" smtClean="0">
                <a:solidFill>
                  <a:srgbClr val="0067AC"/>
                </a:solidFill>
                <a:latin typeface="Tw Cen MT" panose="020B0602020104020603" pitchFamily="34" charset="0"/>
              </a:rPr>
              <a:t> </a:t>
            </a:r>
            <a:r>
              <a:rPr lang="en-US" sz="1200" i="1" dirty="0" err="1" smtClean="0">
                <a:solidFill>
                  <a:srgbClr val="0067AC"/>
                </a:solidFill>
                <a:latin typeface="Tw Cen MT" panose="020B0602020104020603" pitchFamily="34" charset="0"/>
              </a:rPr>
              <a:t>Informatika</a:t>
            </a:r>
            <a:r>
              <a:rPr lang="en-US" sz="1200" i="1" dirty="0" smtClean="0">
                <a:solidFill>
                  <a:srgbClr val="0067AC"/>
                </a:solidFill>
                <a:latin typeface="Tw Cen MT" panose="020B0602020104020603" pitchFamily="34" charset="0"/>
              </a:rPr>
              <a:t> ITS</a:t>
            </a:r>
            <a:endParaRPr lang="en-US" sz="1200" i="1" dirty="0">
              <a:solidFill>
                <a:srgbClr val="0067AC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42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2"/>
    </mc:Choice>
    <mc:Fallback>
      <p:transition spd="slow" advTm="3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Learning Rate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endParaRPr lang="en-US" sz="1600" u="sng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u="sng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1600" u="sng" dirty="0" smtClean="0">
                <a:latin typeface="Tw Cen MT" panose="020B0602020104020603" pitchFamily="34" charset="0"/>
                <a:cs typeface="Arial" panose="020B0604020202020204" pitchFamily="34" charset="0"/>
              </a:rPr>
              <a:t> parameter lain :</a:t>
            </a: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sigmoid</a:t>
            </a: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epoch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: 12.000</a:t>
            </a: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sgd</a:t>
            </a:r>
            <a:endParaRPr lang="en-US" sz="1600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node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40 </a:t>
            </a: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214585"/>
              </p:ext>
            </p:extLst>
          </p:nvPr>
        </p:nvGraphicFramePr>
        <p:xfrm>
          <a:off x="2572503" y="2850171"/>
          <a:ext cx="2529893" cy="17070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3701"/>
                <a:gridCol w="1196192"/>
              </a:tblGrid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Tw Cen MT" panose="020B0602020104020603" pitchFamily="34" charset="0"/>
                        </a:rPr>
                        <a:t>Learning rate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Akurasi</a:t>
                      </a:r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0,005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99,93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99,93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96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3"/>
    </mc:Choice>
    <mc:Fallback>
      <p:transition spd="slow" advTm="7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endParaRPr lang="en-US" sz="1600" u="sng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u="sng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1600" u="sng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>
                <a:latin typeface="Tw Cen MT" panose="020B0602020104020603" pitchFamily="34" charset="0"/>
                <a:cs typeface="Arial" panose="020B0604020202020204" pitchFamily="34" charset="0"/>
              </a:rPr>
              <a:t>parameter </a:t>
            </a:r>
            <a:r>
              <a:rPr lang="en-US" sz="1600" u="sng" dirty="0" smtClean="0">
                <a:latin typeface="Tw Cen MT" panose="020B0602020104020603" pitchFamily="34" charset="0"/>
                <a:cs typeface="Arial" panose="020B0604020202020204" pitchFamily="34" charset="0"/>
              </a:rPr>
              <a:t>lain :</a:t>
            </a:r>
          </a:p>
          <a:p>
            <a:pPr lvl="3">
              <a:buClr>
                <a:srgbClr val="0067AC"/>
              </a:buClr>
            </a:pP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Learning rate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0,01</a:t>
            </a:r>
            <a:endParaRPr lang="en-US" sz="1600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epoch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: 12.000</a:t>
            </a: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sgd</a:t>
            </a:r>
            <a:endParaRPr lang="en-US" sz="1600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node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40 </a:t>
            </a: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088938"/>
              </p:ext>
            </p:extLst>
          </p:nvPr>
        </p:nvGraphicFramePr>
        <p:xfrm>
          <a:off x="2572503" y="2850171"/>
          <a:ext cx="2854903" cy="14225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39"/>
                <a:gridCol w="1349864"/>
              </a:tblGrid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Fungsi</a:t>
                      </a:r>
                      <a:r>
                        <a:rPr lang="en-US" sz="1600" b="1" u="none" strike="noStrike" baseline="0" dirty="0" smtClean="0">
                          <a:effectLst/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1600" b="1" u="none" strike="noStrike" baseline="0" dirty="0" err="1" smtClean="0">
                          <a:effectLst/>
                          <a:latin typeface="Tw Cen MT" panose="020B0602020104020603" pitchFamily="34" charset="0"/>
                        </a:rPr>
                        <a:t>Aktivasi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Akurasi</a:t>
                      </a:r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relu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tanh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sigmoid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identity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0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9"/>
    </mc:Choice>
    <mc:Fallback>
      <p:transition spd="slow" advTm="6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E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poch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endParaRPr lang="en-US" sz="1600" u="sng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u="sng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1600" u="sng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>
                <a:latin typeface="Tw Cen MT" panose="020B0602020104020603" pitchFamily="34" charset="0"/>
                <a:cs typeface="Arial" panose="020B0604020202020204" pitchFamily="34" charset="0"/>
              </a:rPr>
              <a:t>parameter </a:t>
            </a:r>
            <a:r>
              <a:rPr lang="en-US" sz="1600" u="sng" dirty="0" smtClean="0">
                <a:latin typeface="Tw Cen MT" panose="020B0602020104020603" pitchFamily="34" charset="0"/>
                <a:cs typeface="Arial" panose="020B0604020202020204" pitchFamily="34" charset="0"/>
              </a:rPr>
              <a:t>lain :</a:t>
            </a:r>
          </a:p>
          <a:p>
            <a:pPr lvl="3">
              <a:buClr>
                <a:srgbClr val="0067AC"/>
              </a:buClr>
            </a:pP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Learning rate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0,01</a:t>
            </a:r>
            <a:endParaRPr lang="en-US" sz="1600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sigmoid</a:t>
            </a: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sgd</a:t>
            </a:r>
            <a:endParaRPr lang="en-US" sz="1600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node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40 </a:t>
            </a: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604954"/>
              </p:ext>
            </p:extLst>
          </p:nvPr>
        </p:nvGraphicFramePr>
        <p:xfrm>
          <a:off x="2572503" y="2850171"/>
          <a:ext cx="2854903" cy="17070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39"/>
                <a:gridCol w="1349864"/>
              </a:tblGrid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Epoch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Akurasi</a:t>
                      </a:r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11.000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11.500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12.000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12.500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13.000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728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4"/>
    </mc:Choice>
    <mc:Fallback>
      <p:transition spd="slow" advTm="7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endParaRPr lang="en-US" sz="1600" u="sng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u="sng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1600" u="sng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>
                <a:latin typeface="Tw Cen MT" panose="020B0602020104020603" pitchFamily="34" charset="0"/>
                <a:cs typeface="Arial" panose="020B0604020202020204" pitchFamily="34" charset="0"/>
              </a:rPr>
              <a:t>parameter </a:t>
            </a:r>
            <a:r>
              <a:rPr lang="en-US" sz="1600" u="sng" dirty="0" smtClean="0">
                <a:latin typeface="Tw Cen MT" panose="020B0602020104020603" pitchFamily="34" charset="0"/>
                <a:cs typeface="Arial" panose="020B0604020202020204" pitchFamily="34" charset="0"/>
              </a:rPr>
              <a:t>lain :</a:t>
            </a:r>
          </a:p>
          <a:p>
            <a:pPr lvl="3">
              <a:buClr>
                <a:srgbClr val="0067AC"/>
              </a:buClr>
            </a:pP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Learning rate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0,01</a:t>
            </a:r>
            <a:endParaRPr lang="en-US" sz="1600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sigmoid</a:t>
            </a: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epoch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: 12.000</a:t>
            </a:r>
            <a:endParaRPr lang="en-US" sz="1600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node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40 </a:t>
            </a: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59427"/>
              </p:ext>
            </p:extLst>
          </p:nvPr>
        </p:nvGraphicFramePr>
        <p:xfrm>
          <a:off x="2572503" y="2850171"/>
          <a:ext cx="2854903" cy="11380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39"/>
                <a:gridCol w="1349864"/>
              </a:tblGrid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Fungsi</a:t>
                      </a:r>
                      <a:r>
                        <a:rPr lang="en-US" sz="1600" b="1" u="none" strike="noStrike" baseline="0" dirty="0" smtClean="0">
                          <a:effectLst/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1600" b="1" u="none" strike="noStrike" baseline="0" dirty="0" err="1" smtClean="0">
                          <a:effectLst/>
                          <a:latin typeface="Tw Cen MT" panose="020B0602020104020603" pitchFamily="34" charset="0"/>
                        </a:rPr>
                        <a:t>Optimasi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Akurasi</a:t>
                      </a:r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adam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lbfgs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sgd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07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9"/>
    </mc:Choice>
    <mc:Fallback>
      <p:transition spd="slow" advTm="7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Node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endParaRPr lang="en-US" sz="1600" u="sng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u="sng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1600" u="sng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u="sng" dirty="0">
                <a:latin typeface="Tw Cen MT" panose="020B0602020104020603" pitchFamily="34" charset="0"/>
                <a:cs typeface="Arial" panose="020B0604020202020204" pitchFamily="34" charset="0"/>
              </a:rPr>
              <a:t>parameter </a:t>
            </a:r>
            <a:r>
              <a:rPr lang="en-US" sz="1600" u="sng" dirty="0" smtClean="0">
                <a:latin typeface="Tw Cen MT" panose="020B0602020104020603" pitchFamily="34" charset="0"/>
                <a:cs typeface="Arial" panose="020B0604020202020204" pitchFamily="34" charset="0"/>
              </a:rPr>
              <a:t>lain :</a:t>
            </a:r>
          </a:p>
          <a:p>
            <a:pPr lvl="3">
              <a:buClr>
                <a:srgbClr val="0067AC"/>
              </a:buClr>
            </a:pP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Learning rate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0,01</a:t>
            </a:r>
            <a:endParaRPr lang="en-US" sz="1600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sigmoid</a:t>
            </a: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epoch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: 12.000</a:t>
            </a:r>
            <a:endParaRPr lang="en-US" sz="1600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3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sgd</a:t>
            </a: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16170"/>
              </p:ext>
            </p:extLst>
          </p:nvPr>
        </p:nvGraphicFramePr>
        <p:xfrm>
          <a:off x="2572503" y="2850171"/>
          <a:ext cx="2854903" cy="17070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5039"/>
                <a:gridCol w="1349864"/>
              </a:tblGrid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Jumlah</a:t>
                      </a:r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1600" b="1" i="1" u="none" strike="noStrike" dirty="0" smtClean="0">
                          <a:effectLst/>
                          <a:latin typeface="Tw Cen MT" panose="020B0602020104020603" pitchFamily="34" charset="0"/>
                        </a:rPr>
                        <a:t>Node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Akurasi</a:t>
                      </a:r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(%)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84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68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1"/>
    </mc:Choice>
    <mc:Fallback>
      <p:transition spd="slow" advTm="7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(Python)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Evaluasi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akurasi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tertinggi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100%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Banyak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perubahan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parameter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yang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mempengaruhi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akurasi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sehingga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pengambilan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keputusan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penggunaan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parameter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dilakukan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setelah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JST.</a:t>
            </a:r>
          </a:p>
        </p:txBody>
      </p:sp>
    </p:spTree>
    <p:extLst>
      <p:ext uri="{BB962C8B-B14F-4D97-AF65-F5344CB8AC3E}">
        <p14:creationId xmlns:p14="http://schemas.microsoft.com/office/powerpoint/2010/main" val="276775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9"/>
    </mc:Choice>
    <mc:Fallback>
      <p:transition spd="slow" advTm="4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4235" y="1303594"/>
            <a:ext cx="11059004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Evaluasi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dilakukan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melihat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berhasil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diprediksi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secara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menggunakan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dataset 13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website: </a:t>
            </a:r>
            <a:r>
              <a:rPr lang="en-US" dirty="0">
                <a:ln w="3175">
                  <a:solidFill>
                    <a:srgbClr val="0067AC"/>
                  </a:solidFill>
                </a:ln>
                <a:latin typeface="Tw Cen MT" panose="020B0602020104020603" pitchFamily="34" charset="0"/>
                <a:cs typeface="Arial" panose="020B0604020202020204" pitchFamily="34" charset="0"/>
                <a:hlinkClick r:id="rId4"/>
              </a:rPr>
              <a:t>http://discuss.spoj.com/t/hard-image-recognition/663/9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Terdapat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1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bahan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tambahan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yaitu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threshold filtering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kecil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program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C++.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parameter JST yang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digunakan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:</a:t>
            </a: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Learning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rate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0,01</a:t>
            </a:r>
            <a:endParaRPr lang="en-US" sz="1600" b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b="1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sigmoid</a:t>
            </a:r>
            <a:endParaRPr lang="en-US" sz="1600" b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epoch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12.000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i="1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1600" b="1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adam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node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40</a:t>
            </a: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 threshold filtering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4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41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8"/>
    </mc:Choice>
    <mc:Fallback>
      <p:transition spd="slow" advTm="9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1 (Salah)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24" y="2776318"/>
            <a:ext cx="3862455" cy="38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2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5"/>
    </mc:Choice>
    <mc:Fallback>
      <p:transition spd="slow" advTm="4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2 (Salah)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17" y="2695175"/>
            <a:ext cx="3702754" cy="39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9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5"/>
    </mc:Choice>
    <mc:Fallback>
      <p:transition spd="slow" advTm="5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3 (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71" y="2654709"/>
            <a:ext cx="5747049" cy="40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8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0"/>
    </mc:Choice>
    <mc:Fallback>
      <p:transition spd="slow" advTm="4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47460D9-574A-4524-9885-7FAC72C46DF6}"/>
              </a:ext>
            </a:extLst>
          </p:cNvPr>
          <p:cNvSpPr txBox="1">
            <a:spLocks/>
          </p:cNvSpPr>
          <p:nvPr/>
        </p:nvSpPr>
        <p:spPr>
          <a:xfrm>
            <a:off x="2331076" y="2910625"/>
            <a:ext cx="7521262" cy="25419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0067AC"/>
                </a:solidFill>
                <a:latin typeface="Tw Cen MT Condensed" panose="020B0606020104020203" pitchFamily="34" charset="0"/>
                <a:cs typeface="Arial" panose="020B0604020202020204" pitchFamily="34" charset="0"/>
              </a:rPr>
              <a:t>PENYUSUN</a:t>
            </a:r>
            <a:endParaRPr lang="en-US" sz="3200" b="1" dirty="0" smtClean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Cynthia Dewi </a:t>
            </a:r>
            <a:r>
              <a:rPr lang="en-US" sz="2000" dirty="0" err="1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Tejakusuma</a:t>
            </a:r>
            <a:endParaRPr lang="en-US" sz="2000" dirty="0" smtClean="0">
              <a:solidFill>
                <a:schemeClr val="tx1"/>
              </a:solidFill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0511154000074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0067AC"/>
                </a:solidFill>
                <a:latin typeface="Tw Cen MT Condensed" panose="020B0606020104020203" pitchFamily="34" charset="0"/>
                <a:cs typeface="Arial" panose="020B0604020202020204" pitchFamily="34" charset="0"/>
              </a:rPr>
              <a:t>PEMBIMBING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Rully</a:t>
            </a:r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Soelaiman</a:t>
            </a:r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S.Kom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., </a:t>
            </a:r>
            <a:r>
              <a:rPr lang="en-US" sz="2000" dirty="0" err="1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M.Kom</a:t>
            </a:r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19700213194021001</a:t>
            </a:r>
            <a:endParaRPr lang="en-US" sz="2000" dirty="0" smtClean="0">
              <a:solidFill>
                <a:schemeClr val="tx1"/>
              </a:solidFill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Wijayanti</a:t>
            </a:r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Nurul</a:t>
            </a:r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Khotimah</a:t>
            </a:r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S.Kom</a:t>
            </a:r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., </a:t>
            </a:r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M.Sc</a:t>
            </a:r>
            <a:r>
              <a:rPr lang="en-US" sz="2000" dirty="0" smtClean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000" dirty="0"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rPr>
              <a:t>198603122012122004</a:t>
            </a:r>
            <a:endParaRPr lang="en-US" sz="2000" dirty="0">
              <a:solidFill>
                <a:schemeClr val="tx1"/>
              </a:solidFill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12130" r="9882" b="16396"/>
          <a:stretch/>
        </p:blipFill>
        <p:spPr>
          <a:xfrm>
            <a:off x="5383369" y="929333"/>
            <a:ext cx="1416676" cy="18937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3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4"/>
    </mc:Choice>
    <mc:Fallback>
      <p:transition spd="slow" advTm="4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4 (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61" y="2637187"/>
            <a:ext cx="5791372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2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9"/>
    </mc:Choice>
    <mc:Fallback>
      <p:transition spd="slow" advTm="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5 (Salah)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33" y="2690685"/>
            <a:ext cx="5813912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6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7"/>
    </mc:Choice>
    <mc:Fallback>
      <p:transition spd="slow" advTm="5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6 (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89" y="2619884"/>
            <a:ext cx="5795025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1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1"/>
    </mc:Choice>
    <mc:Fallback>
      <p:transition spd="slow" advTm="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7 (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30" y="2665019"/>
            <a:ext cx="580355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7"/>
    </mc:Choice>
    <mc:Fallback>
      <p:transition spd="slow" advTm="5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8 (Salah)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02" y="2616201"/>
            <a:ext cx="5783766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6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9"/>
    </mc:Choice>
    <mc:Fallback>
      <p:transition spd="slow" advTm="4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9 (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48" y="2624337"/>
            <a:ext cx="5766168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33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8"/>
    </mc:Choice>
    <mc:Fallback>
      <p:transition spd="slow" advTm="5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10 (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43" y="2644110"/>
            <a:ext cx="577272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4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3"/>
    </mc:Choice>
    <mc:Fallback>
      <p:transition spd="slow" advTm="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11 (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884" y="2600406"/>
            <a:ext cx="5791372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40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1"/>
    </mc:Choice>
    <mc:Fallback>
      <p:transition spd="slow" advTm="4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12 (Salah)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99" y="2639086"/>
            <a:ext cx="5766168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8"/>
    </mc:Choice>
    <mc:Fallback>
      <p:transition spd="slow" advTm="4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522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Citra 13 (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)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33" y="2653836"/>
            <a:ext cx="577272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3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4"/>
    </mc:Choice>
    <mc:Fallback>
      <p:transition spd="slow" advTm="5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5">
            <a:extLst>
              <a:ext uri="{FF2B5EF4-FFF2-40B4-BE49-F238E27FC236}">
                <a16:creationId xmlns="" xmlns:a16="http://schemas.microsoft.com/office/drawing/2014/main" id="{B47460D9-574A-4524-9885-7FAC72C46DF6}"/>
              </a:ext>
            </a:extLst>
          </p:cNvPr>
          <p:cNvSpPr txBox="1">
            <a:spLocks/>
          </p:cNvSpPr>
          <p:nvPr/>
        </p:nvSpPr>
        <p:spPr>
          <a:xfrm>
            <a:off x="7989195" y="302478"/>
            <a:ext cx="3172291" cy="86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000" b="1" dirty="0" smtClean="0">
                <a:solidFill>
                  <a:srgbClr val="0067AC"/>
                </a:solidFill>
                <a:latin typeface="Tw Cen MT Condensed" panose="020B0606020104020203" pitchFamily="34" charset="0"/>
                <a:cs typeface="Arial" panose="020B0604020202020204" pitchFamily="34" charset="0"/>
              </a:rPr>
              <a:t>OUTLINE</a:t>
            </a:r>
            <a:endParaRPr lang="en-US" sz="5000" dirty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2519172" y="1908233"/>
            <a:ext cx="5365516" cy="736702"/>
            <a:chOff x="1848112" y="1575921"/>
            <a:chExt cx="5365516" cy="736702"/>
          </a:xfrm>
        </p:grpSpPr>
        <p:sp>
          <p:nvSpPr>
            <p:cNvPr id="48" name="TextBox 47"/>
            <p:cNvSpPr txBox="1"/>
            <p:nvPr/>
          </p:nvSpPr>
          <p:spPr>
            <a:xfrm>
              <a:off x="2705936" y="1789403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Pendahuluan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2519172" y="2706460"/>
            <a:ext cx="5365516" cy="736702"/>
            <a:chOff x="1848112" y="1575921"/>
            <a:chExt cx="5365516" cy="736702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Strategi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Penyelesaian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2519172" y="3519462"/>
            <a:ext cx="5365516" cy="736702"/>
            <a:chOff x="1848112" y="1575921"/>
            <a:chExt cx="5365516" cy="736702"/>
          </a:xfrm>
        </p:grpSpPr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Uji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Coba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dan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Evaluasi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2530423" y="4326635"/>
            <a:ext cx="5365516" cy="736702"/>
            <a:chOff x="1848112" y="1575921"/>
            <a:chExt cx="5365516" cy="736702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Kesimpulan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</a:t>
              </a:r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dan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 Saran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cs typeface="Arial" pitchFamily="34" charset="0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7517940" y="1422152"/>
            <a:ext cx="4114800" cy="63623"/>
          </a:xfrm>
          <a:prstGeom prst="rect">
            <a:avLst/>
          </a:prstGeom>
          <a:solidFill>
            <a:srgbClr val="006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2"/>
    </mc:Choice>
    <mc:Fallback>
      <p:transition spd="slow" advTm="4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6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7787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Evaluasi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endParaRPr lang="en-US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dapat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memprediksi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8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13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8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4"/>
    </mc:Choice>
    <mc:Fallback>
      <p:transition spd="slow" advTm="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778786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Evaluasi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dilakukan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melihat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tertinggi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didapat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melakukan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beberapa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terhadap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parameter JST.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Parameter JST yang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dijadikan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bahan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:</a:t>
            </a: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Learning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rate</a:t>
            </a:r>
            <a:endParaRPr lang="en-US" sz="1600" b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epoch</a:t>
            </a:r>
            <a:endParaRPr lang="en-US" sz="1600" b="1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endParaRPr lang="en-US" sz="1600" b="1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node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endParaRPr lang="en-US" sz="16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threshold filtering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untuk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kecil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juga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menjadi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bahan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537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5"/>
    </mc:Choice>
    <mc:Fallback>
      <p:transition spd="slow" advTm="6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7787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L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earning 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R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ate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9866" y="3890858"/>
            <a:ext cx="2160784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Node hidden layer : 40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Activation function : sigmoid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Solver : </a:t>
            </a:r>
            <a:r>
              <a:rPr lang="en-US" sz="1400" dirty="0" err="1" smtClean="0">
                <a:latin typeface="Tw Cen MT" panose="020B0602020104020603" pitchFamily="34" charset="0"/>
              </a:rPr>
              <a:t>sgd</a:t>
            </a:r>
            <a:endParaRPr lang="en-US" sz="1400" dirty="0" smtClean="0">
              <a:latin typeface="Tw Cen MT" panose="020B0602020104020603" pitchFamily="34" charset="0"/>
            </a:endParaRPr>
          </a:p>
          <a:p>
            <a:r>
              <a:rPr lang="en-US" sz="1400" dirty="0" smtClean="0">
                <a:latin typeface="Tw Cen MT" panose="020B0602020104020603" pitchFamily="34" charset="0"/>
              </a:rPr>
              <a:t>Epoch : 12.000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Threshold filtering : 3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2990865"/>
              </p:ext>
            </p:extLst>
          </p:nvPr>
        </p:nvGraphicFramePr>
        <p:xfrm>
          <a:off x="1126485" y="3336840"/>
          <a:ext cx="4045611" cy="2493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756618"/>
              </p:ext>
            </p:extLst>
          </p:nvPr>
        </p:nvGraphicFramePr>
        <p:xfrm>
          <a:off x="5776976" y="3755663"/>
          <a:ext cx="2288009" cy="1520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185"/>
                <a:gridCol w="1081824"/>
              </a:tblGrid>
              <a:tr h="23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Tw Cen MT" panose="020B0602020104020603" pitchFamily="34" charset="0"/>
                        </a:rPr>
                        <a:t>Learning rate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6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0,005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0,5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310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0"/>
    </mc:Choice>
    <mc:Fallback>
      <p:transition spd="slow" advTm="4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Graphic spid="7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7787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endParaRPr lang="en-US" sz="1600" b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6288626"/>
              </p:ext>
            </p:extLst>
          </p:nvPr>
        </p:nvGraphicFramePr>
        <p:xfrm>
          <a:off x="964251" y="3320278"/>
          <a:ext cx="4018770" cy="2499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060954" y="3818383"/>
            <a:ext cx="1878271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Node hidden layer : 40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Learning rate : 0,01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Solver : </a:t>
            </a:r>
            <a:r>
              <a:rPr lang="en-US" sz="1400" dirty="0" err="1" smtClean="0">
                <a:latin typeface="Tw Cen MT" panose="020B0602020104020603" pitchFamily="34" charset="0"/>
              </a:rPr>
              <a:t>sgd</a:t>
            </a:r>
            <a:endParaRPr lang="en-US" sz="1400" dirty="0" smtClean="0">
              <a:latin typeface="Tw Cen MT" panose="020B0602020104020603" pitchFamily="34" charset="0"/>
            </a:endParaRPr>
          </a:p>
          <a:p>
            <a:r>
              <a:rPr lang="en-US" sz="1400" dirty="0" smtClean="0">
                <a:latin typeface="Tw Cen MT" panose="020B0602020104020603" pitchFamily="34" charset="0"/>
              </a:rPr>
              <a:t>Epoch : 12.000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Threshold filtering : 3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87237"/>
              </p:ext>
            </p:extLst>
          </p:nvPr>
        </p:nvGraphicFramePr>
        <p:xfrm>
          <a:off x="5331001" y="3936553"/>
          <a:ext cx="3381973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2898"/>
                <a:gridCol w="1599075"/>
              </a:tblGrid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Activation Function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6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relu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tanh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sigmoid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identity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56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5"/>
    </mc:Choice>
    <mc:Fallback>
      <p:transition spd="slow" advTm="5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9" grpId="0">
        <p:bldAsOne/>
      </p:bldGraphic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7787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Epoch</a:t>
            </a:r>
            <a:endParaRPr lang="en-US" sz="1600" b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9075" y="3695732"/>
            <a:ext cx="2160784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Node hidden layer : 40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Learning rate : 0,01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Solver : </a:t>
            </a:r>
            <a:r>
              <a:rPr lang="en-US" sz="1400" dirty="0" err="1" smtClean="0">
                <a:latin typeface="Tw Cen MT" panose="020B0602020104020603" pitchFamily="34" charset="0"/>
              </a:rPr>
              <a:t>sgd</a:t>
            </a:r>
            <a:endParaRPr lang="en-US" sz="1400" dirty="0" smtClean="0">
              <a:latin typeface="Tw Cen MT" panose="020B0602020104020603" pitchFamily="34" charset="0"/>
            </a:endParaRPr>
          </a:p>
          <a:p>
            <a:r>
              <a:rPr lang="en-US" sz="1400" dirty="0" smtClean="0">
                <a:latin typeface="Tw Cen MT" panose="020B0602020104020603" pitchFamily="34" charset="0"/>
              </a:rPr>
              <a:t>Activation function : sigmoid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Threshold filtering : 3</a:t>
            </a: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887678"/>
              </p:ext>
            </p:extLst>
          </p:nvPr>
        </p:nvGraphicFramePr>
        <p:xfrm>
          <a:off x="1188352" y="3225079"/>
          <a:ext cx="4031504" cy="2444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033984"/>
              </p:ext>
            </p:extLst>
          </p:nvPr>
        </p:nvGraphicFramePr>
        <p:xfrm>
          <a:off x="5518712" y="3813902"/>
          <a:ext cx="2744977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088"/>
                <a:gridCol w="1297889"/>
              </a:tblGrid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Jumlah</a:t>
                      </a:r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epoch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6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11.500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12.000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12.500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13.000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28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5"/>
    </mc:Choice>
    <mc:Fallback>
      <p:transition spd="slow" advTm="5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Graphic spid="13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7787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endParaRPr lang="en-US" sz="1600" b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10989" y="3693682"/>
            <a:ext cx="2160784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Node hidden layer : 40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Learning rate : 0,01</a:t>
            </a:r>
          </a:p>
          <a:p>
            <a:r>
              <a:rPr lang="en-US" sz="1400" dirty="0" err="1" smtClean="0">
                <a:latin typeface="Tw Cen MT" panose="020B0602020104020603" pitchFamily="34" charset="0"/>
              </a:rPr>
              <a:t>Jumlah</a:t>
            </a:r>
            <a:r>
              <a:rPr lang="en-US" sz="1400" dirty="0" smtClean="0">
                <a:latin typeface="Tw Cen MT" panose="020B0602020104020603" pitchFamily="34" charset="0"/>
              </a:rPr>
              <a:t> epoch : 12.000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Activation function : sigmoid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Threshold filtering : 3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2437057"/>
              </p:ext>
            </p:extLst>
          </p:nvPr>
        </p:nvGraphicFramePr>
        <p:xfrm>
          <a:off x="1199469" y="3213950"/>
          <a:ext cx="3979771" cy="2344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76902"/>
              </p:ext>
            </p:extLst>
          </p:nvPr>
        </p:nvGraphicFramePr>
        <p:xfrm>
          <a:off x="5456903" y="3879450"/>
          <a:ext cx="2954269" cy="1013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7422"/>
                <a:gridCol w="1396847"/>
              </a:tblGrid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Fungsi</a:t>
                      </a:r>
                      <a:r>
                        <a:rPr lang="en-US" sz="1600" b="1" u="none" strike="noStrike" baseline="0" dirty="0" smtClean="0">
                          <a:effectLst/>
                          <a:latin typeface="Tw Cen MT" panose="020B0602020104020603" pitchFamily="34" charset="0"/>
                        </a:rPr>
                        <a:t> </a:t>
                      </a:r>
                      <a:r>
                        <a:rPr lang="en-US" sz="1600" b="1" u="none" strike="noStrike" baseline="0" dirty="0" err="1" smtClean="0">
                          <a:effectLst/>
                          <a:latin typeface="Tw Cen MT" panose="020B0602020104020603" pitchFamily="34" charset="0"/>
                        </a:rPr>
                        <a:t>Optimasi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6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lbfgs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sgd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adam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19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1"/>
    </mc:Choice>
    <mc:Fallback>
      <p:transition spd="slow" advTm="5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Graphic spid="10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7787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Node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Layer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endParaRPr lang="en-US" sz="1600" b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4120" y="3932739"/>
            <a:ext cx="2160784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Learning </a:t>
            </a:r>
            <a:r>
              <a:rPr lang="en-US" sz="1400" dirty="0">
                <a:latin typeface="Tw Cen MT" panose="020B0602020104020603" pitchFamily="34" charset="0"/>
              </a:rPr>
              <a:t>rate : 0,01</a:t>
            </a:r>
          </a:p>
          <a:p>
            <a:r>
              <a:rPr lang="en-US" sz="1400" dirty="0" err="1">
                <a:latin typeface="Tw Cen MT" panose="020B0602020104020603" pitchFamily="34" charset="0"/>
              </a:rPr>
              <a:t>Jumlah</a:t>
            </a:r>
            <a:r>
              <a:rPr lang="en-US" sz="1400" dirty="0">
                <a:latin typeface="Tw Cen MT" panose="020B0602020104020603" pitchFamily="34" charset="0"/>
              </a:rPr>
              <a:t> epoch : 12.000</a:t>
            </a:r>
          </a:p>
          <a:p>
            <a:r>
              <a:rPr lang="en-US" sz="1400" dirty="0">
                <a:latin typeface="Tw Cen MT" panose="020B0602020104020603" pitchFamily="34" charset="0"/>
              </a:rPr>
              <a:t>Activation function : sigmoid</a:t>
            </a:r>
          </a:p>
          <a:p>
            <a:r>
              <a:rPr lang="en-US" sz="1400" dirty="0">
                <a:latin typeface="Tw Cen MT" panose="020B0602020104020603" pitchFamily="34" charset="0"/>
              </a:rPr>
              <a:t>Threshold filtering : </a:t>
            </a:r>
            <a:r>
              <a:rPr lang="en-US" sz="1400" dirty="0" smtClean="0">
                <a:latin typeface="Tw Cen MT" panose="020B0602020104020603" pitchFamily="34" charset="0"/>
              </a:rPr>
              <a:t>3</a:t>
            </a:r>
            <a:br>
              <a:rPr lang="en-US" sz="1400" dirty="0" smtClean="0">
                <a:latin typeface="Tw Cen MT" panose="020B0602020104020603" pitchFamily="34" charset="0"/>
              </a:rPr>
            </a:br>
            <a:r>
              <a:rPr lang="en-US" sz="1400" dirty="0" err="1" smtClean="0">
                <a:latin typeface="Tw Cen MT" panose="020B0602020104020603" pitchFamily="34" charset="0"/>
              </a:rPr>
              <a:t>Fungsi</a:t>
            </a:r>
            <a:r>
              <a:rPr lang="en-US" sz="1400" dirty="0" smtClean="0">
                <a:latin typeface="Tw Cen MT" panose="020B0602020104020603" pitchFamily="34" charset="0"/>
              </a:rPr>
              <a:t> </a:t>
            </a:r>
            <a:r>
              <a:rPr lang="en-US" sz="1400" dirty="0" err="1" smtClean="0">
                <a:latin typeface="Tw Cen MT" panose="020B0602020104020603" pitchFamily="34" charset="0"/>
              </a:rPr>
              <a:t>optimasi</a:t>
            </a:r>
            <a:r>
              <a:rPr lang="en-US" sz="1400" dirty="0" smtClean="0">
                <a:latin typeface="Tw Cen MT" panose="020B0602020104020603" pitchFamily="34" charset="0"/>
              </a:rPr>
              <a:t> : </a:t>
            </a:r>
            <a:r>
              <a:rPr lang="en-US" sz="1400" dirty="0" err="1" smtClean="0">
                <a:latin typeface="Tw Cen MT" panose="020B0602020104020603" pitchFamily="34" charset="0"/>
              </a:rPr>
              <a:t>adam</a:t>
            </a:r>
            <a:endParaRPr lang="en-US" sz="1400" dirty="0">
              <a:latin typeface="Tw Cen MT" panose="020B0602020104020603" pitchFamily="34" charset="0"/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472667"/>
              </p:ext>
            </p:extLst>
          </p:nvPr>
        </p:nvGraphicFramePr>
        <p:xfrm>
          <a:off x="1370431" y="3278815"/>
          <a:ext cx="4313162" cy="247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87334"/>
              </p:ext>
            </p:extLst>
          </p:nvPr>
        </p:nvGraphicFramePr>
        <p:xfrm>
          <a:off x="6084852" y="3757420"/>
          <a:ext cx="2288009" cy="1520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185"/>
                <a:gridCol w="1081824"/>
              </a:tblGrid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Jumlah</a:t>
                      </a:r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node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6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23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7"/>
    </mc:Choice>
    <mc:Fallback>
      <p:transition spd="slow" advTm="5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Graphic spid="13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7787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Threshold Filtering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23901" y="3926889"/>
            <a:ext cx="2160784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>
                <a:latin typeface="Tw Cen MT" panose="020B0602020104020603" pitchFamily="34" charset="0"/>
              </a:rPr>
              <a:t>Node hidden layer : 40</a:t>
            </a:r>
          </a:p>
          <a:p>
            <a:r>
              <a:rPr lang="en-US" sz="1400" dirty="0">
                <a:latin typeface="Tw Cen MT" panose="020B0602020104020603" pitchFamily="34" charset="0"/>
              </a:rPr>
              <a:t>Learning rate : 0,01</a:t>
            </a:r>
          </a:p>
          <a:p>
            <a:r>
              <a:rPr lang="en-US" sz="1400" dirty="0" err="1">
                <a:latin typeface="Tw Cen MT" panose="020B0602020104020603" pitchFamily="34" charset="0"/>
              </a:rPr>
              <a:t>Jumlah</a:t>
            </a:r>
            <a:r>
              <a:rPr lang="en-US" sz="1400" dirty="0">
                <a:latin typeface="Tw Cen MT" panose="020B0602020104020603" pitchFamily="34" charset="0"/>
              </a:rPr>
              <a:t> epoch : 12.000</a:t>
            </a:r>
          </a:p>
          <a:p>
            <a:r>
              <a:rPr lang="en-US" sz="1400" dirty="0">
                <a:latin typeface="Tw Cen MT" panose="020B0602020104020603" pitchFamily="34" charset="0"/>
              </a:rPr>
              <a:t>Activation function : </a:t>
            </a:r>
            <a:r>
              <a:rPr lang="en-US" sz="1400" dirty="0" smtClean="0">
                <a:latin typeface="Tw Cen MT" panose="020B0602020104020603" pitchFamily="34" charset="0"/>
              </a:rPr>
              <a:t>sigmoid</a:t>
            </a:r>
          </a:p>
          <a:p>
            <a:r>
              <a:rPr lang="en-US" sz="1400" dirty="0" err="1" smtClean="0">
                <a:latin typeface="Tw Cen MT" panose="020B0602020104020603" pitchFamily="34" charset="0"/>
              </a:rPr>
              <a:t>Fungsi</a:t>
            </a:r>
            <a:r>
              <a:rPr lang="en-US" sz="1400" dirty="0" smtClean="0">
                <a:latin typeface="Tw Cen MT" panose="020B0602020104020603" pitchFamily="34" charset="0"/>
              </a:rPr>
              <a:t> </a:t>
            </a:r>
            <a:r>
              <a:rPr lang="en-US" sz="1400" dirty="0" err="1" smtClean="0">
                <a:latin typeface="Tw Cen MT" panose="020B0602020104020603" pitchFamily="34" charset="0"/>
              </a:rPr>
              <a:t>optimasi</a:t>
            </a:r>
            <a:r>
              <a:rPr lang="en-US" sz="1400" dirty="0" smtClean="0">
                <a:latin typeface="Tw Cen MT" panose="020B0602020104020603" pitchFamily="34" charset="0"/>
              </a:rPr>
              <a:t> : </a:t>
            </a:r>
            <a:r>
              <a:rPr lang="en-US" sz="1400" dirty="0" err="1" smtClean="0">
                <a:latin typeface="Tw Cen MT" panose="020B0602020104020603" pitchFamily="34" charset="0"/>
              </a:rPr>
              <a:t>adam</a:t>
            </a:r>
            <a:endParaRPr lang="en-US" sz="1400" dirty="0">
              <a:latin typeface="Tw Cen MT" panose="020B0602020104020603" pitchFamily="34" charset="0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362146"/>
              </p:ext>
            </p:extLst>
          </p:nvPr>
        </p:nvGraphicFramePr>
        <p:xfrm>
          <a:off x="1297195" y="3252365"/>
          <a:ext cx="4256267" cy="251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338390"/>
              </p:ext>
            </p:extLst>
          </p:nvPr>
        </p:nvGraphicFramePr>
        <p:xfrm>
          <a:off x="5894677" y="3751570"/>
          <a:ext cx="2288009" cy="1520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185"/>
                <a:gridCol w="1081824"/>
              </a:tblGrid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Threshold</a:t>
                      </a:r>
                      <a:endParaRPr lang="en-US" sz="16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6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  <a:latin typeface="Tw Cen MT" panose="020B0602020104020603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32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"/>
    </mc:Choice>
    <mc:Fallback>
      <p:transition spd="slow" advTm="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Graphic spid="10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96541" y="2268651"/>
            <a:ext cx="5772374" cy="4531598"/>
          </a:xfrm>
          <a:prstGeom prst="rect">
            <a:avLst/>
          </a:prstGeom>
          <a:noFill/>
          <a:ln>
            <a:solidFill>
              <a:srgbClr val="87A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800031"/>
              </p:ext>
            </p:extLst>
          </p:nvPr>
        </p:nvGraphicFramePr>
        <p:xfrm>
          <a:off x="1066976" y="2547647"/>
          <a:ext cx="4031504" cy="2444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053670"/>
              </p:ext>
            </p:extLst>
          </p:nvPr>
        </p:nvGraphicFramePr>
        <p:xfrm>
          <a:off x="2737430" y="5086097"/>
          <a:ext cx="2744977" cy="1224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088"/>
                <a:gridCol w="1297889"/>
              </a:tblGrid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Jumlah</a:t>
                      </a:r>
                      <a:r>
                        <a:rPr lang="en-US" sz="14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epoch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11.500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12.000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12.500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13.000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61865" y="5005954"/>
            <a:ext cx="2160784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Node hidden layer : 40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Learning rate : 0,01</a:t>
            </a:r>
          </a:p>
          <a:p>
            <a:r>
              <a:rPr lang="en-US" sz="1400" b="1" dirty="0" smtClean="0">
                <a:latin typeface="Tw Cen MT" panose="020B0602020104020603" pitchFamily="34" charset="0"/>
              </a:rPr>
              <a:t>Solver : </a:t>
            </a:r>
            <a:r>
              <a:rPr lang="en-US" sz="1400" b="1" dirty="0" err="1" smtClean="0">
                <a:latin typeface="Tw Cen MT" panose="020B0602020104020603" pitchFamily="34" charset="0"/>
              </a:rPr>
              <a:t>sgd</a:t>
            </a:r>
            <a:endParaRPr lang="en-US" sz="1400" b="1" dirty="0" smtClean="0">
              <a:latin typeface="Tw Cen MT" panose="020B0602020104020603" pitchFamily="34" charset="0"/>
            </a:endParaRPr>
          </a:p>
          <a:p>
            <a:r>
              <a:rPr lang="en-US" sz="1400" dirty="0" smtClean="0">
                <a:latin typeface="Tw Cen MT" panose="020B0602020104020603" pitchFamily="34" charset="0"/>
              </a:rPr>
              <a:t>Activation function : sigmoid</a:t>
            </a:r>
          </a:p>
          <a:p>
            <a:r>
              <a:rPr lang="en-US" sz="1400" b="1" dirty="0" smtClean="0">
                <a:latin typeface="Tw Cen MT" panose="020B0602020104020603" pitchFamily="34" charset="0"/>
              </a:rPr>
              <a:t>Threshold filtering : 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53350" y="2268651"/>
            <a:ext cx="5772374" cy="4531598"/>
          </a:xfrm>
          <a:prstGeom prst="rect">
            <a:avLst/>
          </a:prstGeom>
          <a:noFill/>
          <a:ln>
            <a:solidFill>
              <a:srgbClr val="87A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453040"/>
              </p:ext>
            </p:extLst>
          </p:nvPr>
        </p:nvGraphicFramePr>
        <p:xfrm>
          <a:off x="7123785" y="2547647"/>
          <a:ext cx="4031504" cy="2444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418130"/>
              </p:ext>
            </p:extLst>
          </p:nvPr>
        </p:nvGraphicFramePr>
        <p:xfrm>
          <a:off x="8794239" y="5086097"/>
          <a:ext cx="2744977" cy="1224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7088"/>
                <a:gridCol w="1297889"/>
              </a:tblGrid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 smtClean="0">
                          <a:effectLst/>
                          <a:latin typeface="Tw Cen MT" panose="020B0602020104020603" pitchFamily="34" charset="0"/>
                        </a:rPr>
                        <a:t>Jumlah</a:t>
                      </a:r>
                      <a:r>
                        <a:rPr lang="en-US" sz="1400" b="1" u="none" strike="noStrike" dirty="0" smtClean="0">
                          <a:effectLst/>
                          <a:latin typeface="Tw Cen MT" panose="020B0602020104020603" pitchFamily="34" charset="0"/>
                        </a:rPr>
                        <a:t> epoch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11.500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12.000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w Cen MT" panose="020B0602020104020603" pitchFamily="34" charset="0"/>
                        </a:rPr>
                        <a:t>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12.500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13.000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618674" y="5005954"/>
            <a:ext cx="2160784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Node hidden layer : 40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Learning rate : 0,01</a:t>
            </a:r>
          </a:p>
          <a:p>
            <a:r>
              <a:rPr lang="en-US" sz="1400" b="1" dirty="0" smtClean="0">
                <a:latin typeface="Tw Cen MT" panose="020B0602020104020603" pitchFamily="34" charset="0"/>
              </a:rPr>
              <a:t>Solver : </a:t>
            </a:r>
            <a:r>
              <a:rPr lang="en-US" sz="1400" b="1" dirty="0" err="1" smtClean="0">
                <a:latin typeface="Tw Cen MT" panose="020B0602020104020603" pitchFamily="34" charset="0"/>
              </a:rPr>
              <a:t>adam</a:t>
            </a:r>
            <a:endParaRPr lang="en-US" sz="1400" b="1" dirty="0" smtClean="0">
              <a:latin typeface="Tw Cen MT" panose="020B0602020104020603" pitchFamily="34" charset="0"/>
            </a:endParaRPr>
          </a:p>
          <a:p>
            <a:r>
              <a:rPr lang="en-US" sz="1400" dirty="0" smtClean="0">
                <a:latin typeface="Tw Cen MT" panose="020B0602020104020603" pitchFamily="34" charset="0"/>
              </a:rPr>
              <a:t>Activation function : sigmoid</a:t>
            </a:r>
          </a:p>
          <a:p>
            <a:r>
              <a:rPr lang="en-US" sz="1400" b="1" dirty="0" smtClean="0">
                <a:latin typeface="Tw Cen MT" panose="020B0602020104020603" pitchFamily="34" charset="0"/>
              </a:rPr>
              <a:t>Threshold filtering :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64289" y="5356692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+mj-lt"/>
              </a:rPr>
              <a:t>?</a:t>
            </a:r>
            <a:endParaRPr lang="en-US" sz="4800" b="1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5459" y="1303594"/>
            <a:ext cx="1077878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1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6"/>
    </mc:Choice>
    <mc:Fallback>
      <p:transition spd="slow" advTm="7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Graphic spid="25" grpId="0">
        <p:bldAsOne/>
      </p:bldGraphic>
      <p:bldP spid="27" grpId="0"/>
      <p:bldP spid="35" grpId="0" animBg="1"/>
      <p:bldGraphic spid="39" grpId="0">
        <p:bldAsOne/>
      </p:bldGraphic>
      <p:bldP spid="41" grpId="0"/>
      <p:bldP spid="10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53350" y="2253908"/>
            <a:ext cx="5772374" cy="4531598"/>
          </a:xfrm>
          <a:prstGeom prst="rect">
            <a:avLst/>
          </a:prstGeom>
          <a:noFill/>
          <a:ln>
            <a:solidFill>
              <a:srgbClr val="87A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4289" y="5386192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+mj-lt"/>
              </a:rPr>
              <a:t>?</a:t>
            </a:r>
            <a:endParaRPr lang="en-US" sz="4800" b="1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1226" y="2253908"/>
            <a:ext cx="5910939" cy="4531598"/>
          </a:xfrm>
          <a:prstGeom prst="rect">
            <a:avLst/>
          </a:prstGeom>
          <a:noFill/>
          <a:ln>
            <a:solidFill>
              <a:srgbClr val="87AD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45308" y="5035454"/>
            <a:ext cx="2160784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Node hidden layer : 40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Activation function : sigmoid</a:t>
            </a:r>
          </a:p>
          <a:p>
            <a:r>
              <a:rPr lang="en-US" sz="1400" b="1" dirty="0" smtClean="0">
                <a:latin typeface="Tw Cen MT" panose="020B0602020104020603" pitchFamily="34" charset="0"/>
              </a:rPr>
              <a:t>Solver : </a:t>
            </a:r>
            <a:r>
              <a:rPr lang="en-US" sz="1400" b="1" dirty="0" err="1" smtClean="0">
                <a:latin typeface="Tw Cen MT" panose="020B0602020104020603" pitchFamily="34" charset="0"/>
              </a:rPr>
              <a:t>sgd</a:t>
            </a:r>
            <a:endParaRPr lang="en-US" sz="1400" b="1" dirty="0" smtClean="0">
              <a:latin typeface="Tw Cen MT" panose="020B0602020104020603" pitchFamily="34" charset="0"/>
            </a:endParaRPr>
          </a:p>
          <a:p>
            <a:r>
              <a:rPr lang="en-US" sz="1400" dirty="0" smtClean="0">
                <a:latin typeface="Tw Cen MT" panose="020B0602020104020603" pitchFamily="34" charset="0"/>
              </a:rPr>
              <a:t>Epoch : 12.000</a:t>
            </a:r>
          </a:p>
          <a:p>
            <a:r>
              <a:rPr lang="en-US" sz="1400" b="1" dirty="0" smtClean="0">
                <a:latin typeface="Tw Cen MT" panose="020B0602020104020603" pitchFamily="34" charset="0"/>
              </a:rPr>
              <a:t>Threshold filtering : 3</a:t>
            </a:r>
          </a:p>
        </p:txBody>
      </p:sp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005568"/>
              </p:ext>
            </p:extLst>
          </p:nvPr>
        </p:nvGraphicFramePr>
        <p:xfrm>
          <a:off x="1153889" y="2573251"/>
          <a:ext cx="4045611" cy="2493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140186"/>
              </p:ext>
            </p:extLst>
          </p:nvPr>
        </p:nvGraphicFramePr>
        <p:xfrm>
          <a:off x="2940641" y="5077892"/>
          <a:ext cx="2288009" cy="1447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185"/>
                <a:gridCol w="1081824"/>
              </a:tblGrid>
              <a:tr h="94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0"/>
                        </a:rPr>
                        <a:t>Learning rate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0,005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0,001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0,05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0,01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0,5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6774044" y="5077892"/>
            <a:ext cx="2160784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Tw Cen MT" panose="020B0602020104020603" pitchFamily="34" charset="0"/>
              </a:rPr>
              <a:t>Parameter lain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Node hidden layer : 40</a:t>
            </a:r>
          </a:p>
          <a:p>
            <a:r>
              <a:rPr lang="en-US" sz="1400" dirty="0" smtClean="0">
                <a:latin typeface="Tw Cen MT" panose="020B0602020104020603" pitchFamily="34" charset="0"/>
              </a:rPr>
              <a:t>Activation function : sigmoid</a:t>
            </a:r>
          </a:p>
          <a:p>
            <a:r>
              <a:rPr lang="en-US" sz="1400" b="1" dirty="0" smtClean="0">
                <a:latin typeface="Tw Cen MT" panose="020B0602020104020603" pitchFamily="34" charset="0"/>
              </a:rPr>
              <a:t>Solver : </a:t>
            </a:r>
            <a:r>
              <a:rPr lang="en-US" sz="1400" b="1" dirty="0" err="1" smtClean="0">
                <a:latin typeface="Tw Cen MT" panose="020B0602020104020603" pitchFamily="34" charset="0"/>
              </a:rPr>
              <a:t>adam</a:t>
            </a:r>
            <a:endParaRPr lang="en-US" sz="1400" b="1" dirty="0" smtClean="0">
              <a:latin typeface="Tw Cen MT" panose="020B0602020104020603" pitchFamily="34" charset="0"/>
            </a:endParaRPr>
          </a:p>
          <a:p>
            <a:r>
              <a:rPr lang="en-US" sz="1400" dirty="0" smtClean="0">
                <a:latin typeface="Tw Cen MT" panose="020B0602020104020603" pitchFamily="34" charset="0"/>
              </a:rPr>
              <a:t>Epoch : 12.000</a:t>
            </a:r>
          </a:p>
          <a:p>
            <a:r>
              <a:rPr lang="en-US" sz="1400" b="1" dirty="0" smtClean="0">
                <a:latin typeface="Tw Cen MT" panose="020B0602020104020603" pitchFamily="34" charset="0"/>
              </a:rPr>
              <a:t>Threshold filtering : 4</a:t>
            </a: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67651"/>
              </p:ext>
            </p:extLst>
          </p:nvPr>
        </p:nvGraphicFramePr>
        <p:xfrm>
          <a:off x="9169377" y="5120330"/>
          <a:ext cx="2288009" cy="9577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185"/>
                <a:gridCol w="1081824"/>
              </a:tblGrid>
              <a:tr h="94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0"/>
                        </a:rPr>
                        <a:t>Learning rate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  <a:latin typeface="Tw Cen MT" panose="020B0602020104020603" pitchFamily="34" charset="0"/>
                        </a:rPr>
                        <a:t>Nilai</a:t>
                      </a:r>
                      <a:r>
                        <a:rPr lang="en-US" sz="1400" b="1" u="none" strike="noStrike" dirty="0">
                          <a:effectLst/>
                          <a:latin typeface="Tw Cen MT" panose="020B0602020104020603" pitchFamily="34" charset="0"/>
                        </a:rPr>
                        <a:t> SPOJ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0,005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0,001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w Cen MT" panose="020B0602020104020603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EDF1F8"/>
                    </a:solidFill>
                  </a:tcPr>
                </a:tc>
              </a:tr>
              <a:tr h="244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0,01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Tw Cen MT" panose="020B0602020104020603" pitchFamily="34" charset="0"/>
                        </a:rPr>
                        <a:t>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w Cen MT" panose="020B0602020104020603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Char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6630590"/>
              </p:ext>
            </p:extLst>
          </p:nvPr>
        </p:nvGraphicFramePr>
        <p:xfrm>
          <a:off x="7102155" y="2641152"/>
          <a:ext cx="4074763" cy="2479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Rectangle 17"/>
          <p:cNvSpPr/>
          <p:nvPr/>
        </p:nvSpPr>
        <p:spPr>
          <a:xfrm>
            <a:off x="695459" y="1303594"/>
            <a:ext cx="1077878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9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4"/>
    </mc:Choice>
    <mc:Fallback>
      <p:transition spd="slow" advTm="7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0" grpId="0"/>
      <p:bldP spid="34" grpId="0" animBg="1"/>
      <p:bldP spid="43" grpId="0"/>
      <p:bldGraphic spid="44" grpId="0">
        <p:bldAsOne/>
      </p:bldGraphic>
      <p:bldP spid="46" grpId="0"/>
      <p:bldGraphic spid="48" grpId="0">
        <p:bldAsOne/>
      </p:bldGraphic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B47460D9-574A-4524-9885-7FAC72C46DF6}"/>
              </a:ext>
            </a:extLst>
          </p:cNvPr>
          <p:cNvSpPr txBox="1">
            <a:spLocks/>
          </p:cNvSpPr>
          <p:nvPr/>
        </p:nvSpPr>
        <p:spPr>
          <a:xfrm>
            <a:off x="4262907" y="2556281"/>
            <a:ext cx="3631843" cy="86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000" b="1" dirty="0" smtClean="0">
                <a:solidFill>
                  <a:srgbClr val="0067AC"/>
                </a:solidFill>
                <a:latin typeface="Tw Cen MT Condensed" panose="020B0606020104020203" pitchFamily="34" charset="0"/>
                <a:cs typeface="Arial" panose="020B0604020202020204" pitchFamily="34" charset="0"/>
              </a:rPr>
              <a:t>PENDAHULUAN</a:t>
            </a:r>
            <a:endParaRPr lang="en-US" sz="5000" b="1" dirty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4014887" y="3675955"/>
            <a:ext cx="4114800" cy="63623"/>
          </a:xfrm>
          <a:prstGeom prst="rect">
            <a:avLst/>
          </a:prstGeom>
          <a:solidFill>
            <a:srgbClr val="006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1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2"/>
    </mc:Choice>
    <mc:Fallback>
      <p:transition spd="slow" advTm="1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UJI COBA DAN EVALUASI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459" y="1303594"/>
            <a:ext cx="1077878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oba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Program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(C++)</a:t>
            </a:r>
          </a:p>
          <a:p>
            <a:pPr marL="800044" lvl="1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Evaluasi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Uji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Coba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Tahap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</a:t>
            </a:r>
          </a:p>
          <a:p>
            <a:pPr marL="1257186" lvl="2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tertinggi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didapat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32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</a:p>
          <a:p>
            <a:pPr marL="1714329" lvl="3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parameter JST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digunakan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:</a:t>
            </a:r>
          </a:p>
          <a:p>
            <a:pPr marL="2114377" lvl="4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Learning rate 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latin typeface="Tw Cen MT" panose="020B0602020104020603" pitchFamily="34" charset="0"/>
                <a:cs typeface="Arial" panose="020B0604020202020204" pitchFamily="34" charset="0"/>
              </a:rPr>
              <a:t>0,01</a:t>
            </a:r>
          </a:p>
          <a:p>
            <a:pPr marL="2114377" lvl="4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b="1" i="1" dirty="0">
                <a:latin typeface="Tw Cen MT" panose="020B0602020104020603" pitchFamily="34" charset="0"/>
                <a:cs typeface="Arial" panose="020B0604020202020204" pitchFamily="34" charset="0"/>
              </a:rPr>
              <a:t>sigmoid</a:t>
            </a:r>
            <a:endParaRPr lang="en-US" sz="1600" b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2114377" lvl="4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epoch 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latin typeface="Tw Cen MT" panose="020B0602020104020603" pitchFamily="34" charset="0"/>
                <a:cs typeface="Arial" panose="020B0604020202020204" pitchFamily="34" charset="0"/>
              </a:rPr>
              <a:t>12.000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2114377" lvl="4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i="1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1600" b="1" i="1" dirty="0" err="1">
                <a:latin typeface="Tw Cen MT" panose="020B0602020104020603" pitchFamily="34" charset="0"/>
                <a:cs typeface="Arial" panose="020B0604020202020204" pitchFamily="34" charset="0"/>
              </a:rPr>
              <a:t>adam</a:t>
            </a: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2114377" lvl="4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Tw Cen MT" panose="020B0602020104020603" pitchFamily="34" charset="0"/>
                <a:cs typeface="Arial" panose="020B0604020202020204" pitchFamily="34" charset="0"/>
              </a:rPr>
              <a:t>node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1600" b="1" dirty="0">
                <a:latin typeface="Tw Cen MT" panose="020B0602020104020603" pitchFamily="34" charset="0"/>
                <a:cs typeface="Arial" panose="020B0604020202020204" pitchFamily="34" charset="0"/>
              </a:rPr>
              <a:t>40</a:t>
            </a:r>
          </a:p>
          <a:p>
            <a:pPr marL="1657235" lvl="3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 threshold filtering 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4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714329" lvl="3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1600" b="1" i="1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2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9"/>
    </mc:Choice>
    <mc:Fallback>
      <p:transition spd="slow" advTm="8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B47460D9-574A-4524-9885-7FAC72C46DF6}"/>
              </a:ext>
            </a:extLst>
          </p:cNvPr>
          <p:cNvSpPr txBox="1">
            <a:spLocks/>
          </p:cNvSpPr>
          <p:nvPr/>
        </p:nvSpPr>
        <p:spPr>
          <a:xfrm>
            <a:off x="3142445" y="2556281"/>
            <a:ext cx="5834130" cy="86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000" b="1" dirty="0" smtClean="0">
                <a:solidFill>
                  <a:srgbClr val="0067AC"/>
                </a:solidFill>
                <a:latin typeface="Tw Cen MT Condensed" panose="020B0606020104020203" pitchFamily="34" charset="0"/>
                <a:cs typeface="Arial" panose="020B0604020202020204" pitchFamily="34" charset="0"/>
              </a:rPr>
              <a:t>KESIMPULAN</a:t>
            </a:r>
            <a:endParaRPr lang="en-US" sz="5000" b="1" dirty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4014887" y="3675955"/>
            <a:ext cx="4114800" cy="63623"/>
          </a:xfrm>
          <a:prstGeom prst="rect">
            <a:avLst/>
          </a:prstGeom>
          <a:solidFill>
            <a:srgbClr val="006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1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"/>
    </mc:Choice>
    <mc:Fallback>
      <p:transition spd="slow" advTm="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KESIMPULAN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0059" y="1249174"/>
            <a:ext cx="105220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Algoritma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untuk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segmentasi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foreground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merupakan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algoritma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optimal.</a:t>
            </a:r>
          </a:p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Jaringan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saraf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tiruan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dibuat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merupakan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jaringan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yang optimal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dalam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terhadap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dataset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karena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jaringan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berhasil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mencapai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100%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dalam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terhadap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dataset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dipersiapkan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Sistem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diajukan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secara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lokal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berhasil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memprediksi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8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13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contoh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website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Sistem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diajukan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berhasil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memprediksi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32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benar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SPOJ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beberapa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batasan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situs,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terutama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batas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ukuran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kode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sumber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dikirim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Sistem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diajukan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mendapatkan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tertinggi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SPOJ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yaitu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32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:</a:t>
            </a: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Waktu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diperlukan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0.07 </a:t>
            </a:r>
            <a:r>
              <a:rPr lang="en-US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detik</a:t>
            </a:r>
            <a:endParaRPr lang="en-US" dirty="0" err="1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Penggunaan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memori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16 MB</a:t>
            </a: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Ukuran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kode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sumber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dikirim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139.264 B</a:t>
            </a: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7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5"/>
    </mc:Choice>
    <mc:Fallback>
      <p:transition spd="slow" advTm="5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KESIMPULAN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0059" y="1249174"/>
            <a:ext cx="1052204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Sistem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mendapatkan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tertinggi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menggunakan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dataset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terdiri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Tw Cen MT" panose="020B0602020104020603" pitchFamily="34" charset="0"/>
                <a:cs typeface="Arial" panose="020B0604020202020204" pitchFamily="34" charset="0"/>
              </a:rPr>
              <a:t>1.569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memiliki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komponen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arsitektur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:</a:t>
            </a: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node 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layer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600</a:t>
            </a: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node 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layer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40</a:t>
            </a: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umlah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epoch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12.000</a:t>
            </a: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Learning 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rate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0,01</a:t>
            </a: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b="1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sigmoid</a:t>
            </a: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optimasi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b="1" i="1" dirty="0" err="1">
                <a:latin typeface="Tw Cen MT" panose="020B0602020104020603" pitchFamily="34" charset="0"/>
                <a:cs typeface="Arial" panose="020B0604020202020204" pitchFamily="34" charset="0"/>
              </a:rPr>
              <a:t>adam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371542" lvl="2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Threshold 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filtering </a:t>
            </a:r>
            <a:r>
              <a:rPr lang="en-US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Sistem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diajukan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belum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bisa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memprediksi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angka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tersambung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menjadi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satu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lebih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2.</a:t>
            </a:r>
          </a:p>
        </p:txBody>
      </p:sp>
    </p:spTree>
    <p:extLst>
      <p:ext uri="{BB962C8B-B14F-4D97-AF65-F5344CB8AC3E}">
        <p14:creationId xmlns:p14="http://schemas.microsoft.com/office/powerpoint/2010/main" val="228990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6"/>
    </mc:Choice>
    <mc:Fallback>
      <p:transition spd="slow" advTm="5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KESIMPULAN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5" y="1724426"/>
            <a:ext cx="10617762" cy="6587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10439" y="2634738"/>
            <a:ext cx="11049152" cy="3181350"/>
            <a:chOff x="510439" y="2634738"/>
            <a:chExt cx="11049152" cy="3181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941" y="2634738"/>
              <a:ext cx="10915650" cy="318135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10439" y="4654675"/>
              <a:ext cx="9406293" cy="489397"/>
            </a:xfrm>
            <a:prstGeom prst="rect">
              <a:avLst/>
            </a:prstGeom>
            <a:noFill/>
            <a:ln>
              <a:solidFill>
                <a:srgbClr val="00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11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"/>
    </mc:Choice>
    <mc:Fallback>
      <p:transition spd="slow" advTm="2232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="" xmlns:a16="http://schemas.microsoft.com/office/drawing/2014/main" id="{B47460D9-574A-4524-9885-7FAC72C46DF6}"/>
              </a:ext>
            </a:extLst>
          </p:cNvPr>
          <p:cNvSpPr txBox="1">
            <a:spLocks/>
          </p:cNvSpPr>
          <p:nvPr/>
        </p:nvSpPr>
        <p:spPr>
          <a:xfrm>
            <a:off x="3142445" y="2556281"/>
            <a:ext cx="5834130" cy="86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200" b="1" dirty="0" smtClean="0">
                <a:solidFill>
                  <a:srgbClr val="0067AC"/>
                </a:solidFill>
                <a:latin typeface="Tw Cen MT Condensed" panose="020B0606020104020203" pitchFamily="34" charset="0"/>
                <a:cs typeface="Arial" panose="020B0604020202020204" pitchFamily="34" charset="0"/>
              </a:rPr>
              <a:t>TERIMA KASIH</a:t>
            </a:r>
            <a:endParaRPr lang="en-US" sz="7200" b="1" dirty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4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3"/>
    </mc:Choice>
    <mc:Fallback>
      <p:transition spd="slow" advTm="2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B47460D9-574A-4524-9885-7FAC72C46DF6}"/>
              </a:ext>
            </a:extLst>
          </p:cNvPr>
          <p:cNvSpPr txBox="1">
            <a:spLocks/>
          </p:cNvSpPr>
          <p:nvPr/>
        </p:nvSpPr>
        <p:spPr>
          <a:xfrm>
            <a:off x="3593206" y="2556281"/>
            <a:ext cx="4906850" cy="8628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000" b="1" dirty="0">
                <a:solidFill>
                  <a:srgbClr val="0067AC"/>
                </a:solidFill>
                <a:latin typeface="Tw Cen MT Condensed" panose="020B0606020104020203" pitchFamily="34" charset="0"/>
                <a:cs typeface="Arial" panose="020B0604020202020204" pitchFamily="34" charset="0"/>
              </a:rPr>
              <a:t>TEORI DAN ANALISIS</a:t>
            </a:r>
          </a:p>
          <a:p>
            <a:pPr>
              <a:lnSpc>
                <a:spcPct val="150000"/>
              </a:lnSpc>
            </a:pPr>
            <a:endParaRPr lang="en-US" sz="5000" b="1" dirty="0">
              <a:solidFill>
                <a:srgbClr val="0067AC"/>
              </a:solidFill>
              <a:latin typeface="Tw Cen MT Condensed" panose="020B06060201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4014887" y="3675955"/>
            <a:ext cx="4114800" cy="63623"/>
          </a:xfrm>
          <a:prstGeom prst="rect">
            <a:avLst/>
          </a:prstGeom>
          <a:solidFill>
            <a:srgbClr val="006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2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TEORI DAN ANALISIS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3040" y="1532194"/>
            <a:ext cx="109166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Jaringan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Saraf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Tiruan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</a:t>
            </a:r>
            <a:r>
              <a:rPr lang="en-US" sz="2000" i="1" dirty="0">
                <a:latin typeface="Tw Cen MT" panose="020B0602020104020603" pitchFamily="34" charset="0"/>
                <a:cs typeface="Arial" panose="020B0604020202020204" pitchFamily="34" charset="0"/>
              </a:rPr>
              <a:t>Artificial Neural </a:t>
            </a:r>
            <a:r>
              <a:rPr lang="en-US" sz="20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Network)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jaringan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sekolompok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unit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pemroses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kecil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dimodelkan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berdasarkan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sistem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saraf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manusia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Terdapat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3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lapisan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yaitu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layer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, layer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tersembunyi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, layer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luaran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dihubungkan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bobot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2298701" y="3296533"/>
            <a:ext cx="8720857" cy="3215014"/>
            <a:chOff x="1446630" y="3506461"/>
            <a:chExt cx="8720857" cy="3215014"/>
          </a:xfrm>
        </p:grpSpPr>
        <p:grpSp>
          <p:nvGrpSpPr>
            <p:cNvPr id="72" name="Group 71"/>
            <p:cNvGrpSpPr/>
            <p:nvPr/>
          </p:nvGrpSpPr>
          <p:grpSpPr>
            <a:xfrm>
              <a:off x="6301770" y="3787887"/>
              <a:ext cx="3865717" cy="2524425"/>
              <a:chOff x="6726623" y="3853715"/>
              <a:chExt cx="3865717" cy="2524425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6726623" y="3853715"/>
                <a:ext cx="3865717" cy="2524425"/>
                <a:chOff x="3785946" y="3984030"/>
                <a:chExt cx="4204179" cy="2745451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3785947" y="4748269"/>
                  <a:ext cx="568037" cy="568037"/>
                </a:xfrm>
                <a:prstGeom prst="ellipse">
                  <a:avLst/>
                </a:prstGeom>
                <a:noFill/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  <a:latin typeface="Tw Cen MT" panose="020B0602020104020603" pitchFamily="34" charset="0"/>
                    </a:rPr>
                    <a:t>X2</a:t>
                  </a:r>
                  <a:endParaRPr lang="en-US" sz="1200" dirty="0">
                    <a:solidFill>
                      <a:schemeClr val="tx1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3785948" y="3984030"/>
                  <a:ext cx="568037" cy="568037"/>
                </a:xfrm>
                <a:prstGeom prst="ellipse">
                  <a:avLst/>
                </a:prstGeom>
                <a:noFill/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  <a:latin typeface="Tw Cen MT" panose="020B0602020104020603" pitchFamily="34" charset="0"/>
                    </a:rPr>
                    <a:t>X1</a:t>
                  </a:r>
                  <a:endParaRPr lang="en-US" sz="1200" dirty="0">
                    <a:solidFill>
                      <a:schemeClr val="tx1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785946" y="6161444"/>
                  <a:ext cx="568037" cy="568037"/>
                </a:xfrm>
                <a:prstGeom prst="ellipse">
                  <a:avLst/>
                </a:prstGeom>
                <a:noFill/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chemeClr val="tx1"/>
                      </a:solidFill>
                      <a:latin typeface="Tw Cen MT" panose="020B0602020104020603" pitchFamily="34" charset="0"/>
                    </a:rPr>
                    <a:t>Xn</a:t>
                  </a:r>
                  <a:endParaRPr lang="en-US" sz="1200" dirty="0">
                    <a:solidFill>
                      <a:schemeClr val="tx1"/>
                    </a:solidFill>
                    <a:latin typeface="Tw Cen MT" panose="020B0602020104020603" pitchFamily="34" charset="0"/>
                  </a:endParaRPr>
                </a:p>
              </p:txBody>
            </p:sp>
            <p:grpSp>
              <p:nvGrpSpPr>
                <p:cNvPr id="122" name="Group 121"/>
                <p:cNvGrpSpPr/>
                <p:nvPr/>
              </p:nvGrpSpPr>
              <p:grpSpPr>
                <a:xfrm>
                  <a:off x="4660083" y="4268048"/>
                  <a:ext cx="2489253" cy="1524756"/>
                  <a:chOff x="2793973" y="88023"/>
                  <a:chExt cx="2489253" cy="1524756"/>
                </a:xfrm>
              </p:grpSpPr>
              <p:sp>
                <p:nvSpPr>
                  <p:cNvPr id="131" name="Oval 130"/>
                  <p:cNvSpPr/>
                  <p:nvPr/>
                </p:nvSpPr>
                <p:spPr>
                  <a:xfrm>
                    <a:off x="3220588" y="88023"/>
                    <a:ext cx="1524756" cy="1524756"/>
                  </a:xfrm>
                  <a:prstGeom prst="ellipse">
                    <a:avLst/>
                  </a:prstGeom>
                  <a:noFill/>
                  <a:ln>
                    <a:solidFill>
                      <a:srgbClr val="0067A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 dirty="0">
                      <a:solidFill>
                        <a:schemeClr val="tx1"/>
                      </a:solidFill>
                      <a:latin typeface="Tw Cen MT" panose="020B0602020104020603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2" name="Rectangle 131"/>
                      <p:cNvSpPr/>
                      <p:nvPr/>
                    </p:nvSpPr>
                    <p:spPr>
                      <a:xfrm>
                        <a:off x="2793973" y="552179"/>
                        <a:ext cx="2489253" cy="648667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latin typeface="Tw Cen MT" panose="020B0602020104020603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.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1200" dirty="0">
                                  <a:latin typeface="Tw Cen MT" panose="020B0602020104020603" pitchFamily="34" charset="0"/>
                                  <a:cs typeface="Arial" panose="020B0604020202020204" pitchFamily="34" charset="0"/>
                                </a:rPr>
                                <m:t> + 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latin typeface="Tw Cen MT" panose="020B0602020104020603" pitchFamily="34" charset="0"/>
                                  <a:cs typeface="Arial" panose="020B0604020202020204" pitchFamily="34" charset="0"/>
                                </a:rPr>
                                <m:t>bias</m:t>
                              </m:r>
                              <m:r>
                                <m:rPr>
                                  <m:nor/>
                                </m:rPr>
                                <a:rPr lang="en-US" sz="1200" dirty="0">
                                  <a:latin typeface="Tw Cen MT" panose="020B0602020104020603" pitchFamily="34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sz="1200" dirty="0">
                          <a:latin typeface="Tw Cen MT" panose="020B0602020104020603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" name="Rectangle 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3973" y="552179"/>
                        <a:ext cx="2489253" cy="59644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95918" b="-14795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3" name="Oval 122"/>
                <p:cNvSpPr/>
                <p:nvPr/>
              </p:nvSpPr>
              <p:spPr>
                <a:xfrm>
                  <a:off x="7422088" y="4748269"/>
                  <a:ext cx="568037" cy="568037"/>
                </a:xfrm>
                <a:prstGeom prst="ellipse">
                  <a:avLst/>
                </a:prstGeom>
                <a:noFill/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  <a:latin typeface="Tw Cen MT" panose="020B0602020104020603" pitchFamily="34" charset="0"/>
                    </a:rPr>
                    <a:t>Y</a:t>
                  </a:r>
                  <a:endParaRPr lang="en-US" sz="1600" dirty="0">
                    <a:solidFill>
                      <a:schemeClr val="tx1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124" name="Straight Arrow Connector 123"/>
                <p:cNvCxnSpPr>
                  <a:stCxn id="120" idx="6"/>
                  <a:endCxn id="131" idx="1"/>
                </p:cNvCxnSpPr>
                <p:nvPr/>
              </p:nvCxnSpPr>
              <p:spPr>
                <a:xfrm>
                  <a:off x="4353985" y="4268049"/>
                  <a:ext cx="956008" cy="22329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/>
                <p:cNvCxnSpPr>
                  <a:stCxn id="119" idx="6"/>
                  <a:endCxn id="131" idx="2"/>
                </p:cNvCxnSpPr>
                <p:nvPr/>
              </p:nvCxnSpPr>
              <p:spPr>
                <a:xfrm flipV="1">
                  <a:off x="4353984" y="5030426"/>
                  <a:ext cx="732714" cy="18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/>
                <p:cNvCxnSpPr>
                  <a:stCxn id="121" idx="6"/>
                  <a:endCxn id="131" idx="3"/>
                </p:cNvCxnSpPr>
                <p:nvPr/>
              </p:nvCxnSpPr>
              <p:spPr>
                <a:xfrm flipV="1">
                  <a:off x="4353983" y="5569509"/>
                  <a:ext cx="956010" cy="8759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/>
                <p:cNvCxnSpPr>
                  <a:stCxn id="131" idx="6"/>
                  <a:endCxn id="123" idx="2"/>
                </p:cNvCxnSpPr>
                <p:nvPr/>
              </p:nvCxnSpPr>
              <p:spPr>
                <a:xfrm>
                  <a:off x="6611454" y="5030426"/>
                  <a:ext cx="810634" cy="18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TextBox 127"/>
                <p:cNvSpPr txBox="1"/>
                <p:nvPr/>
              </p:nvSpPr>
              <p:spPr>
                <a:xfrm>
                  <a:off x="4613820" y="4033977"/>
                  <a:ext cx="472797" cy="3681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Tw Cen MT" panose="020B0602020104020603" pitchFamily="34" charset="0"/>
                    </a:rPr>
                    <a:t>w1</a:t>
                  </a:r>
                  <a:endParaRPr lang="en-US" sz="1600" dirty="0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4441914" y="4698225"/>
                  <a:ext cx="472797" cy="3681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Tw Cen MT" panose="020B0602020104020603" pitchFamily="34" charset="0"/>
                    </a:rPr>
                    <a:t>w2</a:t>
                  </a:r>
                  <a:endParaRPr lang="en-US" sz="1600" dirty="0"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4485682" y="5344464"/>
                  <a:ext cx="472797" cy="3681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Tw Cen MT" panose="020B0602020104020603" pitchFamily="34" charset="0"/>
                    </a:rPr>
                    <a:t>w3</a:t>
                  </a:r>
                  <a:endParaRPr lang="en-US" sz="1600" dirty="0">
                    <a:latin typeface="Tw Cen MT" panose="020B0602020104020603" pitchFamily="34" charset="0"/>
                  </a:endParaRPr>
                </a:p>
              </p:txBody>
            </p:sp>
          </p:grpSp>
          <p:cxnSp>
            <p:nvCxnSpPr>
              <p:cNvPr id="118" name="Straight Connector 117"/>
              <p:cNvCxnSpPr/>
              <p:nvPr/>
            </p:nvCxnSpPr>
            <p:spPr>
              <a:xfrm>
                <a:off x="6998290" y="5195474"/>
                <a:ext cx="0" cy="569658"/>
              </a:xfrm>
              <a:prstGeom prst="line">
                <a:avLst/>
              </a:prstGeom>
              <a:ln>
                <a:solidFill>
                  <a:srgbClr val="0067AC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/>
            <p:cNvGrpSpPr/>
            <p:nvPr/>
          </p:nvGrpSpPr>
          <p:grpSpPr>
            <a:xfrm>
              <a:off x="1446630" y="3506461"/>
              <a:ext cx="3937509" cy="3215014"/>
              <a:chOff x="7606087" y="1603068"/>
              <a:chExt cx="4310410" cy="3519491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0449343" y="2131313"/>
                <a:ext cx="723970" cy="584100"/>
              </a:xfrm>
              <a:prstGeom prst="rect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030267" y="1773852"/>
                <a:ext cx="1417677" cy="761751"/>
              </a:xfrm>
              <a:prstGeom prst="rect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228563" y="1603068"/>
                <a:ext cx="802641" cy="2971681"/>
              </a:xfrm>
              <a:prstGeom prst="rect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955839" y="1781472"/>
                <a:ext cx="292213" cy="7456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380603" y="2144744"/>
                <a:ext cx="232685" cy="382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8365970" y="3976913"/>
                <a:ext cx="452464" cy="452464"/>
              </a:xfrm>
              <a:prstGeom prst="ellipse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8365970" y="1781472"/>
                <a:ext cx="452464" cy="452464"/>
              </a:xfrm>
              <a:prstGeom prst="ellipse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8365970" y="2457360"/>
                <a:ext cx="452464" cy="452464"/>
              </a:xfrm>
              <a:prstGeom prst="ellipse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8578635" y="3101807"/>
                <a:ext cx="0" cy="692727"/>
              </a:xfrm>
              <a:prstGeom prst="line">
                <a:avLst/>
              </a:prstGeom>
              <a:ln>
                <a:solidFill>
                  <a:srgbClr val="0067AC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eft Brace 83"/>
              <p:cNvSpPr/>
              <p:nvPr/>
            </p:nvSpPr>
            <p:spPr>
              <a:xfrm>
                <a:off x="8059996" y="1986418"/>
                <a:ext cx="116263" cy="2216727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 rot="10800000">
                <a:off x="11411110" y="2612027"/>
                <a:ext cx="505387" cy="1095728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>
                    <a:latin typeface="Tw Cen MT" panose="020B0602020104020603" pitchFamily="34" charset="0"/>
                  </a:rPr>
                  <a:t>1</a:t>
                </a:r>
                <a:r>
                  <a:rPr lang="en-US" dirty="0" smtClean="0">
                    <a:latin typeface="Tw Cen MT" panose="020B0602020104020603" pitchFamily="34" charset="0"/>
                  </a:rPr>
                  <a:t>0 nodes</a:t>
                </a:r>
                <a:endParaRPr lang="en-US" dirty="0">
                  <a:latin typeface="Tw Cen MT" panose="020B0602020104020603" pitchFamily="34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9623076" y="2039463"/>
                <a:ext cx="417897" cy="417897"/>
              </a:xfrm>
              <a:prstGeom prst="ellipse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9623075" y="2601011"/>
                <a:ext cx="417897" cy="417897"/>
              </a:xfrm>
              <a:prstGeom prst="ellipse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cxnSp>
            <p:nvCxnSpPr>
              <p:cNvPr id="88" name="Straight Connector 87"/>
              <p:cNvCxnSpPr/>
              <p:nvPr/>
            </p:nvCxnSpPr>
            <p:spPr>
              <a:xfrm>
                <a:off x="9834694" y="3219506"/>
                <a:ext cx="0" cy="417655"/>
              </a:xfrm>
              <a:prstGeom prst="line">
                <a:avLst/>
              </a:prstGeom>
              <a:ln>
                <a:solidFill>
                  <a:srgbClr val="0067AC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Oval 88"/>
              <p:cNvSpPr/>
              <p:nvPr/>
            </p:nvSpPr>
            <p:spPr>
              <a:xfrm>
                <a:off x="9623075" y="3837759"/>
                <a:ext cx="417897" cy="417897"/>
              </a:xfrm>
              <a:prstGeom prst="ellipse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8024575" y="4536072"/>
                <a:ext cx="11485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w Cen MT" panose="020B0602020104020603" pitchFamily="34" charset="0"/>
                  </a:rPr>
                  <a:t>Layer </a:t>
                </a:r>
                <a:r>
                  <a:rPr lang="en-US" sz="1400" dirty="0" err="1" smtClean="0">
                    <a:latin typeface="Tw Cen MT" panose="020B0602020104020603" pitchFamily="34" charset="0"/>
                  </a:rPr>
                  <a:t>masukan</a:t>
                </a:r>
                <a:endParaRPr lang="en-US" sz="1400" dirty="0">
                  <a:latin typeface="Tw Cen MT" panose="020B0602020104020603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196548" y="4536072"/>
                <a:ext cx="12709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w Cen MT" panose="020B0602020104020603" pitchFamily="34" charset="0"/>
                  </a:rPr>
                  <a:t>Layer </a:t>
                </a:r>
                <a:r>
                  <a:rPr lang="en-US" sz="1400" dirty="0" err="1" smtClean="0">
                    <a:latin typeface="Tw Cen MT" panose="020B0602020104020603" pitchFamily="34" charset="0"/>
                  </a:rPr>
                  <a:t>tersembunyi</a:t>
                </a:r>
                <a:endParaRPr lang="en-US" sz="1400" dirty="0">
                  <a:latin typeface="Tw Cen MT" panose="020B0602020104020603" pitchFamily="34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0764942" y="2303870"/>
                <a:ext cx="316997" cy="316997"/>
              </a:xfrm>
              <a:prstGeom prst="ellipse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10764942" y="2773267"/>
                <a:ext cx="316997" cy="316997"/>
              </a:xfrm>
              <a:prstGeom prst="ellipse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>
                <a:off x="10923440" y="3233844"/>
                <a:ext cx="0" cy="285092"/>
              </a:xfrm>
              <a:prstGeom prst="line">
                <a:avLst/>
              </a:prstGeom>
              <a:ln>
                <a:solidFill>
                  <a:srgbClr val="0067AC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10764942" y="3636035"/>
                <a:ext cx="316997" cy="316997"/>
              </a:xfrm>
              <a:prstGeom prst="ellipse">
                <a:avLst/>
              </a:prstGeom>
              <a:noFill/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0287965" y="4537784"/>
                <a:ext cx="12709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w Cen MT" panose="020B0602020104020603" pitchFamily="34" charset="0"/>
                  </a:rPr>
                  <a:t>Layer</a:t>
                </a:r>
              </a:p>
              <a:p>
                <a:pPr algn="ctr"/>
                <a:r>
                  <a:rPr lang="en-US" sz="1400" dirty="0" err="1" smtClean="0">
                    <a:latin typeface="Tw Cen MT" panose="020B0602020104020603" pitchFamily="34" charset="0"/>
                  </a:rPr>
                  <a:t>luaran</a:t>
                </a:r>
                <a:endParaRPr lang="en-US" sz="1400" dirty="0">
                  <a:latin typeface="Tw Cen MT" panose="020B0602020104020603" pitchFamily="34" charset="0"/>
                </a:endParaRPr>
              </a:p>
            </p:txBody>
          </p:sp>
          <p:sp>
            <p:nvSpPr>
              <p:cNvPr id="97" name="Left Brace 96"/>
              <p:cNvSpPr/>
              <p:nvPr/>
            </p:nvSpPr>
            <p:spPr>
              <a:xfrm flipH="1">
                <a:off x="11247283" y="2409253"/>
                <a:ext cx="196435" cy="1442728"/>
              </a:xfrm>
              <a:prstGeom prst="leftBrace">
                <a:avLst>
                  <a:gd name="adj1" fmla="val 8333"/>
                  <a:gd name="adj2" fmla="val 51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606087" y="1776696"/>
                <a:ext cx="505387" cy="1907139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dirty="0" smtClean="0">
                    <a:latin typeface="Tw Cen MT" panose="020B0602020104020603" pitchFamily="34" charset="0"/>
                  </a:rPr>
                  <a:t>600 nodes</a:t>
                </a:r>
                <a:endParaRPr lang="en-US" dirty="0">
                  <a:latin typeface="Tw Cen MT" panose="020B0602020104020603" pitchFamily="34" charset="0"/>
                </a:endParaRPr>
              </a:p>
            </p:txBody>
          </p:sp>
          <p:cxnSp>
            <p:nvCxnSpPr>
              <p:cNvPr id="99" name="Straight Arrow Connector 98"/>
              <p:cNvCxnSpPr>
                <a:stCxn id="81" idx="6"/>
                <a:endCxn id="86" idx="2"/>
              </p:cNvCxnSpPr>
              <p:nvPr/>
            </p:nvCxnSpPr>
            <p:spPr>
              <a:xfrm>
                <a:off x="8818434" y="2007704"/>
                <a:ext cx="804642" cy="2407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82" idx="6"/>
                <a:endCxn id="86" idx="2"/>
              </p:cNvCxnSpPr>
              <p:nvPr/>
            </p:nvCxnSpPr>
            <p:spPr>
              <a:xfrm flipV="1">
                <a:off x="8818434" y="2248412"/>
                <a:ext cx="804642" cy="435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80" idx="6"/>
                <a:endCxn id="86" idx="2"/>
              </p:cNvCxnSpPr>
              <p:nvPr/>
            </p:nvCxnSpPr>
            <p:spPr>
              <a:xfrm flipV="1">
                <a:off x="8818434" y="2248412"/>
                <a:ext cx="804642" cy="19547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81" idx="6"/>
                <a:endCxn id="87" idx="2"/>
              </p:cNvCxnSpPr>
              <p:nvPr/>
            </p:nvCxnSpPr>
            <p:spPr>
              <a:xfrm>
                <a:off x="8818434" y="2007704"/>
                <a:ext cx="804641" cy="802256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stCxn id="82" idx="6"/>
                <a:endCxn id="87" idx="2"/>
              </p:cNvCxnSpPr>
              <p:nvPr/>
            </p:nvCxnSpPr>
            <p:spPr>
              <a:xfrm>
                <a:off x="8818434" y="2683592"/>
                <a:ext cx="804641" cy="1263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stCxn id="80" idx="6"/>
                <a:endCxn id="87" idx="2"/>
              </p:cNvCxnSpPr>
              <p:nvPr/>
            </p:nvCxnSpPr>
            <p:spPr>
              <a:xfrm flipV="1">
                <a:off x="8818434" y="2809960"/>
                <a:ext cx="804641" cy="1393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1" idx="6"/>
                <a:endCxn id="89" idx="2"/>
              </p:cNvCxnSpPr>
              <p:nvPr/>
            </p:nvCxnSpPr>
            <p:spPr>
              <a:xfrm>
                <a:off x="8818434" y="2007704"/>
                <a:ext cx="804641" cy="20390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82" idx="6"/>
                <a:endCxn id="89" idx="2"/>
              </p:cNvCxnSpPr>
              <p:nvPr/>
            </p:nvCxnSpPr>
            <p:spPr>
              <a:xfrm>
                <a:off x="8818434" y="2683592"/>
                <a:ext cx="804641" cy="13631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80" idx="6"/>
                <a:endCxn id="89" idx="2"/>
              </p:cNvCxnSpPr>
              <p:nvPr/>
            </p:nvCxnSpPr>
            <p:spPr>
              <a:xfrm flipV="1">
                <a:off x="8818434" y="4046708"/>
                <a:ext cx="804641" cy="1564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86" idx="6"/>
                <a:endCxn id="92" idx="2"/>
              </p:cNvCxnSpPr>
              <p:nvPr/>
            </p:nvCxnSpPr>
            <p:spPr>
              <a:xfrm>
                <a:off x="10040973" y="2248412"/>
                <a:ext cx="723969" cy="2139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86" idx="6"/>
                <a:endCxn id="93" idx="2"/>
              </p:cNvCxnSpPr>
              <p:nvPr/>
            </p:nvCxnSpPr>
            <p:spPr>
              <a:xfrm>
                <a:off x="10040973" y="2248412"/>
                <a:ext cx="723969" cy="6833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86" idx="6"/>
                <a:endCxn id="95" idx="2"/>
              </p:cNvCxnSpPr>
              <p:nvPr/>
            </p:nvCxnSpPr>
            <p:spPr>
              <a:xfrm>
                <a:off x="10040973" y="2248412"/>
                <a:ext cx="723969" cy="15461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87" idx="6"/>
                <a:endCxn id="92" idx="2"/>
              </p:cNvCxnSpPr>
              <p:nvPr/>
            </p:nvCxnSpPr>
            <p:spPr>
              <a:xfrm flipV="1">
                <a:off x="10040972" y="2462369"/>
                <a:ext cx="723970" cy="3475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87" idx="6"/>
                <a:endCxn id="93" idx="2"/>
              </p:cNvCxnSpPr>
              <p:nvPr/>
            </p:nvCxnSpPr>
            <p:spPr>
              <a:xfrm>
                <a:off x="10040972" y="2809960"/>
                <a:ext cx="723970" cy="1218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87" idx="6"/>
                <a:endCxn id="95" idx="2"/>
              </p:cNvCxnSpPr>
              <p:nvPr/>
            </p:nvCxnSpPr>
            <p:spPr>
              <a:xfrm>
                <a:off x="10040972" y="2809960"/>
                <a:ext cx="723970" cy="9845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9" idx="6"/>
                <a:endCxn id="92" idx="2"/>
              </p:cNvCxnSpPr>
              <p:nvPr/>
            </p:nvCxnSpPr>
            <p:spPr>
              <a:xfrm flipV="1">
                <a:off x="10040972" y="2462369"/>
                <a:ext cx="723970" cy="15843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89" idx="6"/>
                <a:endCxn id="93" idx="2"/>
              </p:cNvCxnSpPr>
              <p:nvPr/>
            </p:nvCxnSpPr>
            <p:spPr>
              <a:xfrm flipV="1">
                <a:off x="10040972" y="2931766"/>
                <a:ext cx="723970" cy="1114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89" idx="6"/>
                <a:endCxn id="95" idx="2"/>
              </p:cNvCxnSpPr>
              <p:nvPr/>
            </p:nvCxnSpPr>
            <p:spPr>
              <a:xfrm flipV="1">
                <a:off x="10040972" y="3794534"/>
                <a:ext cx="723970" cy="252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Elbow Connector 73"/>
            <p:cNvCxnSpPr>
              <a:stCxn id="75" idx="0"/>
            </p:cNvCxnSpPr>
            <p:nvPr/>
          </p:nvCxnSpPr>
          <p:spPr>
            <a:xfrm rot="16200000" flipH="1">
              <a:off x="4750528" y="3613058"/>
              <a:ext cx="1049791" cy="1801688"/>
            </a:xfrm>
            <a:prstGeom prst="bentConnector4">
              <a:avLst>
                <a:gd name="adj1" fmla="val -21776"/>
                <a:gd name="adj2" fmla="val 59177"/>
              </a:avLst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6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3040" y="1532194"/>
            <a:ext cx="1091663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806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Mengapa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JST?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Referensi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2000" dirty="0">
                <a:ln>
                  <a:solidFill>
                    <a:srgbClr val="0067AC"/>
                  </a:solidFill>
                </a:ln>
                <a:latin typeface="Tw Cen MT" panose="020B0602020104020603" pitchFamily="34" charset="0"/>
                <a:cs typeface="Arial" panose="020B0604020202020204" pitchFamily="34" charset="0"/>
                <a:hlinkClick r:id="rId4"/>
              </a:rPr>
              <a:t>https://ieeexplore.ieee.org/document/8215993</a:t>
            </a:r>
            <a:endParaRPr lang="en-US" sz="2000" dirty="0">
              <a:ln>
                <a:solidFill>
                  <a:srgbClr val="0067AC"/>
                </a:solidFill>
              </a:ln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Karakteristik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:</a:t>
            </a:r>
          </a:p>
          <a:p>
            <a:pPr marL="1200150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i="1" dirty="0">
                <a:latin typeface="Tw Cen MT" panose="020B0602020104020603" pitchFamily="34" charset="0"/>
                <a:cs typeface="Arial" panose="020B0604020202020204" pitchFamily="34" charset="0"/>
              </a:rPr>
              <a:t>Generalization capability 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400" lvl="2">
              <a:lnSpc>
                <a:spcPct val="150000"/>
              </a:lnSpc>
              <a:buClr>
                <a:srgbClr val="0067AC"/>
              </a:buClr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aringan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mengklasifikasi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data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suatu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kelas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pernah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dilatihkan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sebelumnya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1200150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i="1" dirty="0">
                <a:latin typeface="Tw Cen MT" panose="020B0602020104020603" pitchFamily="34" charset="0"/>
                <a:cs typeface="Arial" panose="020B0604020202020204" pitchFamily="34" charset="0"/>
              </a:rPr>
              <a:t>Parametric models 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371543" lvl="3">
              <a:lnSpc>
                <a:spcPct val="150000"/>
              </a:lnSpc>
              <a:buClr>
                <a:srgbClr val="0067AC"/>
              </a:buClr>
            </a:pP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	</a:t>
            </a: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Ukuran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jaringan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berubah-ubah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;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Tw Cen MT" panose="020B0602020104020603" pitchFamily="34" charset="0"/>
                <a:cs typeface="Arial" panose="020B0604020202020204" pitchFamily="34" charset="0"/>
              </a:rPr>
              <a:t>nodes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ditentukan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di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awal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  <a:endParaRPr lang="en-US" i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9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3040" y="1532194"/>
            <a:ext cx="1091663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806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Identity</a:t>
            </a:r>
          </a:p>
          <a:p>
            <a:pPr marL="457200" lvl="1">
              <a:lnSpc>
                <a:spcPct val="150000"/>
              </a:lnSpc>
              <a:buClr>
                <a:srgbClr val="0067AC"/>
              </a:buClr>
            </a:pP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identity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nama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lain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linear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dimana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proporsional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masukannya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457200" lvl="1">
              <a:lnSpc>
                <a:spcPct val="150000"/>
              </a:lnSpc>
              <a:buClr>
                <a:srgbClr val="0067AC"/>
              </a:buClr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457200" lvl="1">
              <a:lnSpc>
                <a:spcPct val="150000"/>
              </a:lnSpc>
              <a:buClr>
                <a:srgbClr val="0067AC"/>
              </a:buClr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03" y="3285988"/>
            <a:ext cx="4507630" cy="29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PENDAHULUAN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95459" y="1535935"/>
            <a:ext cx="105575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Permasalahan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: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Pengenalan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6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karakter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biner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diwakili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sekumpulan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karakter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‘X’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‘.’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Mengacu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permasalahan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SPOJ Hard Image Recognition (HIR)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Merupakan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tipe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permasalahan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challenge</a:t>
            </a:r>
            <a:r>
              <a:rPr lang="en-US" sz="20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karena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13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contoh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website*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terdapat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variasi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13" y="6315760"/>
            <a:ext cx="41300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*website = 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www.spoj.com/problems/HIR/</a:t>
            </a:r>
            <a:r>
              <a:rPr lang="en-US" sz="1100" dirty="0" smtClean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>
                <a:ln w="3175">
                  <a:solidFill>
                    <a:srgbClr val="0067AC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http://discuss.spoj.com/t/hard-image-recognition/663/9</a:t>
            </a:r>
            <a:endParaRPr lang="en-US" sz="1100" dirty="0">
              <a:ln w="3175">
                <a:solidFill>
                  <a:srgbClr val="0067AC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100" dirty="0">
              <a:ln w="3175">
                <a:solidFill>
                  <a:srgbClr val="0067AC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91" y="4263986"/>
            <a:ext cx="1372905" cy="4576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797" y="4263987"/>
            <a:ext cx="1372905" cy="4576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43" y="5088802"/>
            <a:ext cx="1372905" cy="4576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85" y="4268832"/>
            <a:ext cx="1372905" cy="4576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49" y="5088803"/>
            <a:ext cx="1372905" cy="4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9"/>
    </mc:Choice>
    <mc:Fallback>
      <p:transition spd="slow" advTm="6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3040" y="1532194"/>
            <a:ext cx="1091663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56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Sigmoid</a:t>
            </a:r>
          </a:p>
          <a:p>
            <a:pPr marL="457200" lvl="1">
              <a:lnSpc>
                <a:spcPct val="150000"/>
              </a:lnSpc>
              <a:buClr>
                <a:srgbClr val="0067AC"/>
              </a:buClr>
            </a:pP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sigmoid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nama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lain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logistic.</a:t>
            </a: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3" y="2963355"/>
            <a:ext cx="46196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8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3040" y="1532194"/>
            <a:ext cx="1091663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56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Tanh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457200" lvl="1">
              <a:lnSpc>
                <a:spcPct val="150000"/>
              </a:lnSpc>
              <a:buClr>
                <a:srgbClr val="0067AC"/>
              </a:buClr>
            </a:pP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tanh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mirip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sigmoid,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namun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memiliki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gradien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yang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lebih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curam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3" y="2672963"/>
            <a:ext cx="4805056" cy="3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3040" y="1532194"/>
            <a:ext cx="10916630" cy="1848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56" indent="-3429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ReLu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457200" lvl="1">
              <a:lnSpc>
                <a:spcPct val="150000"/>
              </a:lnSpc>
              <a:buClr>
                <a:srgbClr val="0067AC"/>
              </a:buClr>
            </a:pP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aktivasi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relu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menghasilkan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luaran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0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jika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angka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negatif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itu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sendiri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jika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angka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nol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atau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positif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1200092" lvl="2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38" y="3218221"/>
            <a:ext cx="69151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27" y="1249174"/>
            <a:ext cx="5335073" cy="54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394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Membaca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cv2.imread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0067AC"/>
              </a:buClr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325" y="2903456"/>
            <a:ext cx="2506175" cy="167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9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Invert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warna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Dilakukan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karena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opencv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piksel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berwarna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putih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bernilai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1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hitam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bernilai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0</a:t>
            </a:r>
          </a:p>
          <a:p>
            <a:pPr lvl="2">
              <a:buClr>
                <a:srgbClr val="0067AC"/>
              </a:buClr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Menggunakan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c2.threshold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25" y="3308554"/>
            <a:ext cx="5763014" cy="4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  <a:endParaRPr lang="en-US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3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Resize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menjadi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30x20</a:t>
            </a:r>
          </a:p>
          <a:p>
            <a:pPr lvl="2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cv2.resize</a:t>
            </a:r>
          </a:p>
          <a:p>
            <a:pPr lvl="1">
              <a:lnSpc>
                <a:spcPct val="150000"/>
              </a:lnSpc>
              <a:buClr>
                <a:srgbClr val="0067AC"/>
              </a:buClr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04" y="2977224"/>
            <a:ext cx="6328362" cy="5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4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Mempersiapkan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variabel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berisi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gambar-gambar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JST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4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buClr>
                <a:srgbClr val="0067AC"/>
              </a:buClr>
              <a:buFont typeface="+mj-lt"/>
              <a:buAutoNum type="arabicPeriod" startAt="4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rgbClr val="0067AC"/>
              </a:buClr>
            </a:pP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26" y="2693769"/>
            <a:ext cx="7264150" cy="2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Mempersiapkan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variabel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berisi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label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gambar-gambar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JST</a:t>
            </a:r>
          </a:p>
          <a:p>
            <a:pPr lvl="2">
              <a:buClr>
                <a:srgbClr val="0067AC"/>
              </a:buClr>
            </a:pP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Label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dapat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diambil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angka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sebelum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karakter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’_’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nama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berkas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Contoh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nama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berkas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: 0_12.png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lvl="2">
              <a:buClr>
                <a:srgbClr val="0067AC"/>
              </a:buClr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	</a:t>
            </a:r>
          </a:p>
          <a:p>
            <a:pPr lvl="2">
              <a:buClr>
                <a:srgbClr val="0067AC"/>
              </a:buClr>
            </a:pP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buClr>
                <a:srgbClr val="0067AC"/>
              </a:buClr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26" y="3157967"/>
            <a:ext cx="9365247" cy="24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2186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(Python</a:t>
            </a:r>
          </a:p>
          <a:p>
            <a:pPr marL="914344" lvl="1" indent="-457200">
              <a:buClr>
                <a:srgbClr val="0067AC"/>
              </a:buClr>
              <a:buFont typeface="+mj-lt"/>
              <a:buAutoNum type="arabicPeriod" startAt="6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Memanggil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fungsi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pembuatan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JST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library </a:t>
            </a:r>
            <a:r>
              <a:rPr lang="en-US" sz="2000" b="1" dirty="0" err="1">
                <a:latin typeface="Tw Cen MT" panose="020B0602020104020603" pitchFamily="34" charset="0"/>
                <a:cs typeface="Arial" panose="020B0604020202020204" pitchFamily="34" charset="0"/>
              </a:rPr>
              <a:t>scikit</a:t>
            </a:r>
            <a:r>
              <a:rPr lang="en-US" sz="2000" b="1" dirty="0">
                <a:latin typeface="Tw Cen MT" panose="020B0602020104020603" pitchFamily="34" charset="0"/>
                <a:cs typeface="Arial" panose="020B0604020202020204" pitchFamily="34" charset="0"/>
              </a:rPr>
              <a:t>-learn</a:t>
            </a:r>
          </a:p>
          <a:p>
            <a:pPr lvl="2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node layer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=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piksel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(30x20 = 600 nodes)</a:t>
            </a:r>
          </a:p>
          <a:p>
            <a:pPr lvl="2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node layer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luaran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= 10</a:t>
            </a: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rgbClr val="0067AC"/>
              </a:buClr>
            </a:pP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26" y="3113277"/>
            <a:ext cx="6524025" cy="8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PENDAHULUAN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b="24751"/>
          <a:stretch/>
        </p:blipFill>
        <p:spPr>
          <a:xfrm>
            <a:off x="1173152" y="1951903"/>
            <a:ext cx="3906848" cy="44473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74806" r="33443"/>
          <a:stretch/>
        </p:blipFill>
        <p:spPr>
          <a:xfrm>
            <a:off x="8464947" y="1891936"/>
            <a:ext cx="2485106" cy="14230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5459" y="1387503"/>
            <a:ext cx="10547797" cy="50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Contoh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program :</a:t>
            </a: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73152" y="2101923"/>
            <a:ext cx="206068" cy="2060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7" idx="1"/>
          </p:cNvCxnSpPr>
          <p:nvPr/>
        </p:nvCxnSpPr>
        <p:spPr>
          <a:xfrm>
            <a:off x="1404570" y="2204957"/>
            <a:ext cx="4288155" cy="0"/>
          </a:xfrm>
          <a:prstGeom prst="straightConnector1">
            <a:avLst/>
          </a:prstGeom>
          <a:ln>
            <a:solidFill>
              <a:srgbClr val="0067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92725" y="2051068"/>
            <a:ext cx="1898700" cy="307777"/>
          </a:xfrm>
          <a:prstGeom prst="rect">
            <a:avLst/>
          </a:prstGeom>
          <a:noFill/>
          <a:ln>
            <a:solidFill>
              <a:srgbClr val="0067A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Tw Cen MT" panose="020B0602020104020603" pitchFamily="34" charset="0"/>
              </a:rPr>
              <a:t>Jumlah</a:t>
            </a:r>
            <a:r>
              <a:rPr lang="en-US" sz="1400" dirty="0" smtClean="0">
                <a:latin typeface="Tw Cen MT" panose="020B0602020104020603" pitchFamily="34" charset="0"/>
              </a:rPr>
              <a:t> </a:t>
            </a:r>
            <a:r>
              <a:rPr lang="en-US" sz="1400" dirty="0" err="1" smtClean="0">
                <a:latin typeface="Tw Cen MT" panose="020B0602020104020603" pitchFamily="34" charset="0"/>
              </a:rPr>
              <a:t>testcase</a:t>
            </a:r>
            <a:endParaRPr lang="en-US" sz="1400" dirty="0" smtClean="0">
              <a:latin typeface="Tw Cen MT" panose="020B06020201040206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85827" y="2255811"/>
            <a:ext cx="481048" cy="3052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92725" y="2611899"/>
            <a:ext cx="1898700" cy="307777"/>
          </a:xfrm>
          <a:prstGeom prst="rect">
            <a:avLst/>
          </a:prstGeom>
          <a:noFill/>
          <a:ln>
            <a:solidFill>
              <a:srgbClr val="0067A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Tw Cen MT" panose="020B0602020104020603" pitchFamily="34" charset="0"/>
              </a:rPr>
              <a:t>Ukuran</a:t>
            </a:r>
            <a:r>
              <a:rPr lang="en-US" sz="1400" dirty="0" smtClean="0">
                <a:latin typeface="Tw Cen MT" panose="020B0602020104020603" pitchFamily="34" charset="0"/>
              </a:rPr>
              <a:t> </a:t>
            </a:r>
            <a:r>
              <a:rPr lang="en-US" sz="1400" dirty="0" err="1" smtClean="0">
                <a:latin typeface="Tw Cen MT" panose="020B0602020104020603" pitchFamily="34" charset="0"/>
              </a:rPr>
              <a:t>citra</a:t>
            </a:r>
            <a:r>
              <a:rPr lang="en-US" sz="1400" dirty="0" smtClean="0">
                <a:latin typeface="Tw Cen MT" panose="020B0602020104020603" pitchFamily="34" charset="0"/>
              </a:rPr>
              <a:t> (h w)</a:t>
            </a:r>
          </a:p>
        </p:txBody>
      </p:sp>
      <p:cxnSp>
        <p:nvCxnSpPr>
          <p:cNvPr id="12" name="Elbow Connector 11"/>
          <p:cNvCxnSpPr>
            <a:stCxn id="14" idx="4"/>
            <a:endCxn id="19" idx="1"/>
          </p:cNvCxnSpPr>
          <p:nvPr/>
        </p:nvCxnSpPr>
        <p:spPr>
          <a:xfrm rot="16200000" flipH="1">
            <a:off x="3457167" y="530229"/>
            <a:ext cx="204743" cy="4266374"/>
          </a:xfrm>
          <a:prstGeom prst="bentConnector2">
            <a:avLst/>
          </a:prstGeom>
          <a:ln>
            <a:solidFill>
              <a:srgbClr val="0067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1047750" y="4606923"/>
            <a:ext cx="138077" cy="1685925"/>
          </a:xfrm>
          <a:prstGeom prst="leftBrace">
            <a:avLst/>
          </a:prstGeom>
          <a:ln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6836" y="5295996"/>
            <a:ext cx="10995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Tw Cen MT" panose="020B0602020104020603" pitchFamily="34" charset="0"/>
              </a:rPr>
              <a:t>h</a:t>
            </a:r>
          </a:p>
        </p:txBody>
      </p:sp>
      <p:sp>
        <p:nvSpPr>
          <p:cNvPr id="27" name="Left Brace 26"/>
          <p:cNvSpPr/>
          <p:nvPr/>
        </p:nvSpPr>
        <p:spPr>
          <a:xfrm rot="16200000">
            <a:off x="2936154" y="4605293"/>
            <a:ext cx="175810" cy="3676459"/>
          </a:xfrm>
          <a:prstGeom prst="leftBrace">
            <a:avLst/>
          </a:prstGeom>
          <a:ln>
            <a:solidFill>
              <a:srgbClr val="0067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76908" y="6553120"/>
            <a:ext cx="10995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Tw Cen MT" panose="020B0602020104020603" pitchFamily="34" charset="0"/>
              </a:rPr>
              <a:t>w</a:t>
            </a:r>
          </a:p>
        </p:txBody>
      </p:sp>
      <p:sp>
        <p:nvSpPr>
          <p:cNvPr id="29" name="Oval 28"/>
          <p:cNvSpPr/>
          <p:nvPr/>
        </p:nvSpPr>
        <p:spPr>
          <a:xfrm>
            <a:off x="969823" y="4486041"/>
            <a:ext cx="4313505" cy="20562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9" idx="6"/>
            <a:endCxn id="31" idx="1"/>
          </p:cNvCxnSpPr>
          <p:nvPr/>
        </p:nvCxnSpPr>
        <p:spPr>
          <a:xfrm>
            <a:off x="5283328" y="5514158"/>
            <a:ext cx="409397" cy="0"/>
          </a:xfrm>
          <a:prstGeom prst="straightConnector1">
            <a:avLst/>
          </a:prstGeom>
          <a:ln>
            <a:solidFill>
              <a:srgbClr val="0067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92725" y="5360269"/>
            <a:ext cx="1898700" cy="307777"/>
          </a:xfrm>
          <a:prstGeom prst="rect">
            <a:avLst/>
          </a:prstGeom>
          <a:noFill/>
          <a:ln>
            <a:solidFill>
              <a:srgbClr val="0067A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w Cen MT" panose="020B0602020104020603" pitchFamily="34" charset="0"/>
              </a:rPr>
              <a:t>Citra</a:t>
            </a:r>
          </a:p>
        </p:txBody>
      </p:sp>
      <p:sp>
        <p:nvSpPr>
          <p:cNvPr id="38" name="Oval 37"/>
          <p:cNvSpPr/>
          <p:nvPr/>
        </p:nvSpPr>
        <p:spPr>
          <a:xfrm>
            <a:off x="8374027" y="2051068"/>
            <a:ext cx="703645" cy="4578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041190" y="3819424"/>
            <a:ext cx="1898700" cy="307777"/>
          </a:xfrm>
          <a:prstGeom prst="rect">
            <a:avLst/>
          </a:prstGeom>
          <a:noFill/>
          <a:ln>
            <a:solidFill>
              <a:srgbClr val="0067A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Tw Cen MT" panose="020B0602020104020603" pitchFamily="34" charset="0"/>
              </a:rPr>
              <a:t>Hasil</a:t>
            </a:r>
            <a:r>
              <a:rPr lang="en-US" sz="1400" dirty="0" smtClean="0">
                <a:latin typeface="Tw Cen MT" panose="020B0602020104020603" pitchFamily="34" charset="0"/>
              </a:rPr>
              <a:t> </a:t>
            </a:r>
            <a:r>
              <a:rPr lang="en-US" sz="1400" dirty="0" err="1" smtClean="0">
                <a:latin typeface="Tw Cen MT" panose="020B0602020104020603" pitchFamily="34" charset="0"/>
              </a:rPr>
              <a:t>prediksi</a:t>
            </a:r>
            <a:r>
              <a:rPr lang="en-US" sz="1400" dirty="0" smtClean="0">
                <a:latin typeface="Tw Cen MT" panose="020B0602020104020603" pitchFamily="34" charset="0"/>
              </a:rPr>
              <a:t> </a:t>
            </a:r>
            <a:r>
              <a:rPr lang="en-US" sz="1400" dirty="0" err="1" smtClean="0">
                <a:latin typeface="Tw Cen MT" panose="020B0602020104020603" pitchFamily="34" charset="0"/>
              </a:rPr>
              <a:t>tiap</a:t>
            </a:r>
            <a:r>
              <a:rPr lang="en-US" sz="1400" dirty="0" smtClean="0">
                <a:latin typeface="Tw Cen MT" panose="020B0602020104020603" pitchFamily="34" charset="0"/>
              </a:rPr>
              <a:t> </a:t>
            </a:r>
            <a:r>
              <a:rPr lang="en-US" sz="1400" dirty="0" err="1" smtClean="0">
                <a:latin typeface="Tw Cen MT" panose="020B0602020104020603" pitchFamily="34" charset="0"/>
              </a:rPr>
              <a:t>citra</a:t>
            </a:r>
            <a:endParaRPr lang="en-US" sz="1400" dirty="0" smtClean="0">
              <a:latin typeface="Tw Cen MT" panose="020B0602020104020603" pitchFamily="34" charset="0"/>
            </a:endParaRPr>
          </a:p>
        </p:txBody>
      </p:sp>
      <p:cxnSp>
        <p:nvCxnSpPr>
          <p:cNvPr id="41" name="Elbow Connector 40"/>
          <p:cNvCxnSpPr>
            <a:stCxn id="38" idx="2"/>
            <a:endCxn id="39" idx="1"/>
          </p:cNvCxnSpPr>
          <p:nvPr/>
        </p:nvCxnSpPr>
        <p:spPr>
          <a:xfrm rot="10800000" flipH="1" flipV="1">
            <a:off x="8374026" y="2279993"/>
            <a:ext cx="667163" cy="1693320"/>
          </a:xfrm>
          <a:prstGeom prst="bentConnector3">
            <a:avLst>
              <a:gd name="adj1" fmla="val -34264"/>
            </a:avLst>
          </a:prstGeom>
          <a:ln>
            <a:solidFill>
              <a:srgbClr val="0067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7009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7"/>
    </mc:Choice>
    <mc:Fallback>
      <p:transition spd="slow" advTm="12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7" grpId="0" animBg="1"/>
      <p:bldP spid="14" grpId="0" animBg="1"/>
      <p:bldP spid="19" grpId="0" animBg="1"/>
      <p:bldP spid="22" grpId="0" animBg="1"/>
      <p:bldP spid="25" grpId="0"/>
      <p:bldP spid="27" grpId="0" animBg="1"/>
      <p:bldP spid="28" grpId="0"/>
      <p:bldP spid="29" grpId="0" animBg="1"/>
      <p:bldP spid="31" grpId="0" animBg="1"/>
      <p:bldP spid="38" grpId="0" animBg="1"/>
      <p:bldP spid="3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7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Melakukan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JST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7"/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0067AC"/>
              </a:buClr>
            </a:pP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rgbClr val="0067AC"/>
              </a:buClr>
            </a:pP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62204"/>
          <a:stretch/>
        </p:blipFill>
        <p:spPr>
          <a:xfrm>
            <a:off x="2040426" y="2624697"/>
            <a:ext cx="7636085" cy="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(Python)</a:t>
            </a:r>
          </a:p>
          <a:p>
            <a:pPr marL="914344" lvl="1" indent="-457200">
              <a:buClr>
                <a:srgbClr val="0067AC"/>
              </a:buClr>
              <a:buFont typeface="+mj-lt"/>
              <a:buAutoNum type="arabicPeriod" startAt="8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Mendapatkan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komponen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dalam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bentuk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list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transformasi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komponen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JST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ke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dalam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bahasa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C++</a:t>
            </a:r>
          </a:p>
          <a:p>
            <a:pPr lvl="2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Contoh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list:</a:t>
            </a:r>
          </a:p>
          <a:p>
            <a:pPr lvl="2">
              <a:buClr>
                <a:srgbClr val="0067AC"/>
              </a:buClr>
            </a:pP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buClr>
                <a:srgbClr val="0067AC"/>
              </a:buClr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buClr>
                <a:srgbClr val="0067AC"/>
              </a:buClr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buClr>
                <a:srgbClr val="0067AC"/>
              </a:buClr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buClr>
                <a:srgbClr val="0067AC"/>
              </a:buClr>
            </a:pPr>
            <a:endParaRPr lang="en-US" sz="16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buClr>
                <a:srgbClr val="0067AC"/>
              </a:buClr>
            </a:pP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Contoh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array: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8"/>
            </a:pP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2">
              <a:lnSpc>
                <a:spcPct val="150000"/>
              </a:lnSpc>
              <a:buClr>
                <a:srgbClr val="0067AC"/>
              </a:buClr>
            </a:pPr>
            <a:endParaRPr lang="en-US" sz="2000" b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54025"/>
          <a:stretch/>
        </p:blipFill>
        <p:spPr>
          <a:xfrm>
            <a:off x="2942126" y="4095065"/>
            <a:ext cx="8993930" cy="9990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2779"/>
          <a:stretch/>
        </p:blipFill>
        <p:spPr>
          <a:xfrm>
            <a:off x="2942126" y="5138978"/>
            <a:ext cx="8993929" cy="7405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126" y="5917344"/>
            <a:ext cx="4461974" cy="8562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b="28925"/>
          <a:stretch/>
        </p:blipFill>
        <p:spPr>
          <a:xfrm>
            <a:off x="7448550" y="5919408"/>
            <a:ext cx="4487506" cy="864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26" y="2708147"/>
            <a:ext cx="3403999" cy="117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(C++)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Membaca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26" y="2598939"/>
            <a:ext cx="8043171" cy="411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(C++)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Merepresentasikan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‘X’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1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‘.’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0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2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26" y="2598939"/>
            <a:ext cx="80205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5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(C++)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3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Segmentasi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3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43709" y="2478607"/>
            <a:ext cx="4896517" cy="3717114"/>
            <a:chOff x="2922107" y="2916113"/>
            <a:chExt cx="4549083" cy="33742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14365"/>
            <a:stretch/>
          </p:blipFill>
          <p:spPr>
            <a:xfrm>
              <a:off x="2922107" y="2916113"/>
              <a:ext cx="4549083" cy="337422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94" r="1"/>
            <a:stretch/>
          </p:blipFill>
          <p:spPr>
            <a:xfrm>
              <a:off x="4395018" y="3293564"/>
              <a:ext cx="1183173" cy="29505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527" y="2811277"/>
            <a:ext cx="4018792" cy="28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(C++)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4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Filtering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kecil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border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4"/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4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13338" y="3592096"/>
            <a:ext cx="4351868" cy="3117797"/>
            <a:chOff x="3798098" y="3747167"/>
            <a:chExt cx="4126701" cy="26670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8098" y="3747167"/>
              <a:ext cx="4126701" cy="266709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8256" y="4074711"/>
              <a:ext cx="1091093" cy="228798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535" y="2586709"/>
            <a:ext cx="7848522" cy="100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8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547797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(C++)</a:t>
            </a:r>
          </a:p>
          <a:p>
            <a:pPr marL="914344" lvl="1" indent="-457200">
              <a:buClr>
                <a:srgbClr val="0067AC"/>
              </a:buClr>
              <a:buFont typeface="+mj-lt"/>
              <a:buAutoNum type="arabicPeriod" startAt="5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Mengecek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1">
              <a:buClr>
                <a:srgbClr val="AB0068"/>
              </a:buClr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  <a:hlinkClick r:id="rId4" action="ppaction://hlinksldjump"/>
              </a:rPr>
              <a:t>(1)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Jika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&gt; 6,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menghapus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ukurannya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kurang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rata-rata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atau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lebih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rata-rata.</a:t>
            </a:r>
          </a:p>
          <a:p>
            <a:pPr lvl="1">
              <a:buClr>
                <a:srgbClr val="AB0068"/>
              </a:buClr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  <a:hlinkClick r:id="rId5" action="ppaction://hlinksldjump"/>
              </a:rPr>
              <a:t>(2)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Jika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&lt; 6,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memisahkan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ukurannya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lebih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rata-rata di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tengah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lvl="2">
              <a:lnSpc>
                <a:spcPct val="150000"/>
              </a:lnSpc>
              <a:buClr>
                <a:srgbClr val="0067AC"/>
              </a:buClr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39180"/>
          <a:stretch/>
        </p:blipFill>
        <p:spPr>
          <a:xfrm>
            <a:off x="1262902" y="3167587"/>
            <a:ext cx="5498506" cy="3048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61819"/>
          <a:stretch/>
        </p:blipFill>
        <p:spPr>
          <a:xfrm>
            <a:off x="6377969" y="3167587"/>
            <a:ext cx="5432730" cy="189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6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8" y="1532194"/>
            <a:ext cx="10367493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(C++)</a:t>
            </a:r>
          </a:p>
          <a:p>
            <a:pPr marL="914344" lvl="1" indent="-457200">
              <a:buClr>
                <a:srgbClr val="0067AC"/>
              </a:buClr>
              <a:buFont typeface="+mj-lt"/>
              <a:buAutoNum type="arabicPeriod" startAt="5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Mengecek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1">
              <a:buClr>
                <a:srgbClr val="AB0068"/>
              </a:buClr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	Case (1)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Jika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&gt; 6,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menghapus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ukurannya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kurang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rata-rata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atau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lebih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rata-rata.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1598"/>
          <a:stretch/>
        </p:blipFill>
        <p:spPr>
          <a:xfrm>
            <a:off x="1142742" y="3100247"/>
            <a:ext cx="4958029" cy="2836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135" b="1"/>
          <a:stretch/>
        </p:blipFill>
        <p:spPr>
          <a:xfrm>
            <a:off x="6548054" y="3100247"/>
            <a:ext cx="4958028" cy="29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9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9" y="1532194"/>
            <a:ext cx="104962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(C++)</a:t>
            </a:r>
          </a:p>
          <a:p>
            <a:pPr marL="914344" lvl="1" indent="-457200">
              <a:buClr>
                <a:srgbClr val="0067AC"/>
              </a:buClr>
              <a:buFont typeface="+mj-lt"/>
              <a:buAutoNum type="arabicPeriod" startAt="5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Mengecek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jumlah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1">
              <a:buClr>
                <a:srgbClr val="AB0068"/>
              </a:buClr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	Case (2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)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Jika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&lt; 6,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memisahkan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ukurannya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lebih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rata-rata di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tengah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749326" y="2945918"/>
            <a:ext cx="3970699" cy="3312789"/>
            <a:chOff x="6749326" y="2984555"/>
            <a:chExt cx="3970699" cy="33127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r="509" b="40131"/>
            <a:stretch/>
          </p:blipFill>
          <p:spPr>
            <a:xfrm>
              <a:off x="6749326" y="2984555"/>
              <a:ext cx="3970699" cy="33127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t="59030" r="54936" b="2987"/>
            <a:stretch/>
          </p:blipFill>
          <p:spPr>
            <a:xfrm>
              <a:off x="8633821" y="3185780"/>
              <a:ext cx="1789244" cy="209094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942950" y="3020073"/>
            <a:ext cx="4352583" cy="3180384"/>
            <a:chOff x="1942950" y="3058710"/>
            <a:chExt cx="4352583" cy="31803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2950" y="3058710"/>
              <a:ext cx="4352583" cy="318038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302000" y="3816350"/>
              <a:ext cx="336550" cy="1320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38550" y="3816350"/>
              <a:ext cx="344186" cy="1320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5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9" y="1532194"/>
            <a:ext cx="10496282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(C++)</a:t>
            </a:r>
          </a:p>
          <a:p>
            <a:pPr marL="914344" lvl="1" indent="-457200">
              <a:buClr>
                <a:srgbClr val="0067AC"/>
              </a:buClr>
              <a:buFont typeface="+mj-lt"/>
              <a:buAutoNum type="arabicPeriod" startAt="6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Resize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1">
              <a:buClr>
                <a:srgbClr val="AB0068"/>
              </a:buClr>
            </a:pP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Dilakukan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menambahkan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0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atas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kanan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hingga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ukuran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30x20. </a:t>
            </a: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527" y="2814154"/>
            <a:ext cx="8150630" cy="17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4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PENDAHULUAN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5459" y="1536235"/>
            <a:ext cx="104705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Rumusan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masalah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: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Bagaimana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cara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segmentasi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elemen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latin typeface="Tw Cen MT" panose="020B0602020104020603" pitchFamily="34" charset="0"/>
                <a:cs typeface="Arial" panose="020B0604020202020204" pitchFamily="34" charset="0"/>
              </a:rPr>
              <a:t>foreground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Bagaimana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cara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menghilangkan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bagian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termasuk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angka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?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Bagaimana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penentuan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metode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pengenalan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optimal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batasan-batasan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?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Bagaimana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cara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mengevaluasi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kinerja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terhadap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praproses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metode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pengenalan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ditentukan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1945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0"/>
    </mc:Choice>
    <mc:Fallback>
      <p:transition spd="slow" advTm="5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5459" y="1532194"/>
                <a:ext cx="10496282" cy="4632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0067AC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err="1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Pengujian</a:t>
                </a:r>
                <a:r>
                  <a:rPr lang="en-US" sz="2000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 (C++)</a:t>
                </a:r>
              </a:p>
              <a:p>
                <a:pPr marL="914344" lvl="1" indent="-457200">
                  <a:buClr>
                    <a:srgbClr val="0067AC"/>
                  </a:buClr>
                  <a:buFont typeface="+mj-lt"/>
                  <a:buAutoNum type="arabicPeriod" startAt="7"/>
                </a:pPr>
                <a:r>
                  <a:rPr lang="en-US" sz="2000" dirty="0" err="1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Menghitung</a:t>
                </a:r>
                <a:r>
                  <a:rPr lang="en-US" sz="2000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 Output</a:t>
                </a:r>
              </a:p>
              <a:p>
                <a:pPr marL="457200" lvl="1">
                  <a:lnSpc>
                    <a:spcPct val="150000"/>
                  </a:lnSpc>
                  <a:buClr>
                    <a:srgbClr val="AB0068"/>
                  </a:buClr>
                </a:pPr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dirty="0" err="1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Nilai</a:t>
                </a:r>
                <a:r>
                  <a:rPr lang="en-US" sz="1600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pada</a:t>
                </a: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layer </a:t>
                </a:r>
                <a:r>
                  <a:rPr lang="en-US" sz="1600" dirty="0" err="1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tersembunyi</a:t>
                </a:r>
                <a:r>
                  <a:rPr lang="en-US" sz="1600" i="1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dan</a:t>
                </a: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layer </a:t>
                </a:r>
                <a:r>
                  <a:rPr lang="en-US" sz="1600" dirty="0" err="1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luaran</a:t>
                </a:r>
                <a:r>
                  <a:rPr lang="en-US" sz="1600" i="1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dihitung</a:t>
                </a:r>
                <a:r>
                  <a:rPr lang="en-US" sz="1600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dengan</a:t>
                </a: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rumus</a:t>
                </a: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 lvl="1">
                  <a:lnSpc>
                    <a:spcPct val="200000"/>
                  </a:lnSpc>
                  <a:buClr>
                    <a:srgbClr val="AB0068"/>
                  </a:buClr>
                </a:pP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        </a:t>
                </a:r>
                <a:r>
                  <a:rPr lang="en-US" sz="2400" b="1" dirty="0">
                    <a:latin typeface="Tw Cen MT" panose="020B0602020104020603" pitchFamily="34" charset="0"/>
                    <a:cs typeface="Arial" panose="020B0604020202020204" pitchFamily="34" charset="0"/>
                  </a:rPr>
                  <a:t>Y = f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.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b="1" dirty="0">
                    <a:latin typeface="Tw Cen MT" panose="020B0602020104020603" pitchFamily="34" charset="0"/>
                    <a:cs typeface="Arial" panose="020B0604020202020204" pitchFamily="34" charset="0"/>
                  </a:rPr>
                  <a:t> + bias)</a:t>
                </a:r>
              </a:p>
              <a:p>
                <a:pPr lvl="1">
                  <a:lnSpc>
                    <a:spcPct val="200000"/>
                  </a:lnSpc>
                  <a:buClr>
                    <a:srgbClr val="AB0068"/>
                  </a:buClr>
                </a:pP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	  f</a:t>
                </a:r>
                <a:r>
                  <a:rPr lang="en-US" sz="1600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(.)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fungsi</a:t>
                </a: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aktivasi</a:t>
                </a:r>
                <a:endParaRPr lang="en-US" sz="1600" dirty="0">
                  <a:latin typeface="Tw Cen MT" panose="020B0602020104020603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rgbClr val="AB0068"/>
                  </a:buClr>
                </a:pP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bobot</a:t>
                </a:r>
                <a:r>
                  <a:rPr lang="en-US" sz="1600" dirty="0" smtClean="0">
                    <a:latin typeface="Tw Cen MT" panose="020B0602020104020603" pitchFamily="34" charset="0"/>
                    <a:cs typeface="Arial" panose="020B0604020202020204" pitchFamily="34" charset="0"/>
                  </a:rPr>
                  <a:t> node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ke-i</a:t>
                </a:r>
                <a:endParaRPr lang="en-US" sz="1600" dirty="0">
                  <a:latin typeface="Tw Cen MT" panose="020B0602020104020603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rgbClr val="AB0068"/>
                  </a:buClr>
                </a:pP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nilai</a:t>
                </a: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 node </a:t>
                </a:r>
                <a:r>
                  <a:rPr lang="en-US" sz="1600" dirty="0" err="1">
                    <a:latin typeface="Tw Cen MT" panose="020B0602020104020603" pitchFamily="34" charset="0"/>
                    <a:cs typeface="Arial" panose="020B0604020202020204" pitchFamily="34" charset="0"/>
                  </a:rPr>
                  <a:t>ke-i</a:t>
                </a:r>
                <a:endParaRPr lang="en-US" sz="1600" dirty="0">
                  <a:latin typeface="Tw Cen MT" panose="020B0602020104020603" pitchFamily="34" charset="0"/>
                  <a:cs typeface="Arial" panose="020B0604020202020204" pitchFamily="34" charset="0"/>
                </a:endParaRPr>
              </a:p>
              <a:p>
                <a:pPr lvl="2">
                  <a:buClr>
                    <a:srgbClr val="0067AC"/>
                  </a:buClr>
                </a:pPr>
                <a:endParaRPr lang="en-US" sz="2000" dirty="0" smtClean="0">
                  <a:latin typeface="Tw Cen MT" panose="020B0602020104020603" pitchFamily="34" charset="0"/>
                  <a:cs typeface="Arial" panose="020B0604020202020204" pitchFamily="34" charset="0"/>
                </a:endParaRPr>
              </a:p>
              <a:p>
                <a:pPr lvl="1">
                  <a:buClr>
                    <a:srgbClr val="AB0068"/>
                  </a:buClr>
                </a:pPr>
                <a:r>
                  <a:rPr lang="en-US" sz="1600" dirty="0">
                    <a:latin typeface="Tw Cen MT" panose="020B0602020104020603" pitchFamily="34" charset="0"/>
                    <a:cs typeface="Arial" panose="020B0604020202020204" pitchFamily="34" charset="0"/>
                  </a:rPr>
                  <a:t>	</a:t>
                </a:r>
                <a:endParaRPr lang="en-US" sz="2000" dirty="0">
                  <a:latin typeface="Tw Cen MT" panose="020B0602020104020603" pitchFamily="34" charset="0"/>
                  <a:cs typeface="Arial" panose="020B0604020202020204" pitchFamily="34" charset="0"/>
                </a:endParaRPr>
              </a:p>
              <a:p>
                <a:pPr marL="914344" lvl="1" indent="-457200">
                  <a:lnSpc>
                    <a:spcPct val="150000"/>
                  </a:lnSpc>
                  <a:buClr>
                    <a:srgbClr val="0067AC"/>
                  </a:buClr>
                  <a:buFont typeface="+mj-lt"/>
                  <a:buAutoNum type="arabicPeriod" startAt="5"/>
                </a:pPr>
                <a:endParaRPr lang="en-US" sz="2000" dirty="0" smtClean="0">
                  <a:latin typeface="Tw Cen MT" panose="020B06020201040206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Clr>
                    <a:srgbClr val="0067AC"/>
                  </a:buClr>
                </a:pPr>
                <a:endParaRPr lang="en-US" i="1" dirty="0" smtClean="0">
                  <a:latin typeface="Tw Cen MT" panose="020B0602020104020603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59" y="1532194"/>
                <a:ext cx="10496282" cy="4632037"/>
              </a:xfrm>
              <a:prstGeom prst="rect">
                <a:avLst/>
              </a:prstGeom>
              <a:blipFill rotWithShape="0">
                <a:blip r:embed="rId4"/>
                <a:stretch>
                  <a:fillRect l="-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488" y="1648104"/>
            <a:ext cx="3798096" cy="46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7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5459" y="1532194"/>
            <a:ext cx="1049628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(C++)</a:t>
            </a:r>
          </a:p>
          <a:p>
            <a:pPr marL="914344" lvl="1" indent="-457200">
              <a:buClr>
                <a:srgbClr val="0067AC"/>
              </a:buClr>
              <a:buFont typeface="+mj-lt"/>
              <a:buAutoNum type="arabicPeriod" startAt="8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Memprediksi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hasil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node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luaran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457200" lvl="1">
              <a:buClr>
                <a:srgbClr val="AB0068"/>
              </a:buClr>
            </a:pP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cara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mengambil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index yang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memiliki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paling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tinggi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 array 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node </a:t>
            </a:r>
            <a:r>
              <a:rPr lang="en-US" sz="16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luaran</a:t>
            </a:r>
            <a:r>
              <a:rPr lang="en-US" sz="1600" dirty="0" smtClean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1">
              <a:lnSpc>
                <a:spcPct val="200000"/>
              </a:lnSpc>
              <a:buClr>
                <a:srgbClr val="AB0068"/>
              </a:buClr>
            </a:pP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	</a:t>
            </a: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lvl="1">
              <a:buClr>
                <a:srgbClr val="AB0068"/>
              </a:buClr>
            </a:pPr>
            <a:r>
              <a:rPr lang="en-US" sz="1600" dirty="0">
                <a:latin typeface="Tw Cen MT" panose="020B0602020104020603" pitchFamily="34" charset="0"/>
                <a:cs typeface="Arial" panose="020B0604020202020204" pitchFamily="34" charset="0"/>
              </a:rPr>
              <a:t>	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914344" lvl="1" indent="-457200">
              <a:lnSpc>
                <a:spcPct val="150000"/>
              </a:lnSpc>
              <a:buClr>
                <a:srgbClr val="0067AC"/>
              </a:buClr>
              <a:buFont typeface="+mj-lt"/>
              <a:buAutoNum type="arabicPeriod" startAt="5"/>
            </a:pPr>
            <a:endParaRPr lang="en-US" sz="2000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0067AC"/>
              </a:buClr>
            </a:pPr>
            <a:endParaRPr lang="en-US" i="1" dirty="0" smtClean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527" y="2894105"/>
            <a:ext cx="3867136" cy="20772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27961"/>
          <a:stretch/>
        </p:blipFill>
        <p:spPr>
          <a:xfrm>
            <a:off x="6041544" y="2753694"/>
            <a:ext cx="5388758" cy="39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SARAN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459" y="1532194"/>
            <a:ext cx="1052204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Walaupun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didapat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adalah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tertinggi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sistem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penilaian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daring SPOJ,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menutup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kemungkinan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penerapan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metode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atau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perspektif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lain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mendapatkan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lebih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tinggi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Usaha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meningkatkan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didapat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sistem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penilaian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daring SPOJ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dapat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dilakukan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dengan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penambahan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variasi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pelatihan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jaringan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saraf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tiruan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Melakukan</a:t>
            </a:r>
            <a:r>
              <a:rPr lang="en-US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pemisahan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angka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tersambung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menjadi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satu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lebih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dari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gambar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dirty="0">
                <a:latin typeface="Tw Cen MT" panose="020B0602020104020603" pitchFamily="34" charset="0"/>
                <a:cs typeface="Arial" panose="020B0604020202020204" pitchFamily="34" charset="0"/>
              </a:rPr>
              <a:t> program C++.</a:t>
            </a:r>
          </a:p>
          <a:p>
            <a:pPr marL="457200" indent="-45720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4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STRATEGI PENYELESAIAN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243840" y="1341027"/>
            <a:ext cx="11765280" cy="4919339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solidFill>
              <a:srgbClr val="006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" panose="020B06020201040206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2518711" y="1460695"/>
            <a:ext cx="18901364" cy="4707440"/>
            <a:chOff x="-2518711" y="1460695"/>
            <a:chExt cx="18901364" cy="4707440"/>
          </a:xfrm>
        </p:grpSpPr>
        <p:cxnSp>
          <p:nvCxnSpPr>
            <p:cNvPr id="50" name="Straight Arrow Connector 49"/>
            <p:cNvCxnSpPr>
              <a:endCxn id="48" idx="1"/>
            </p:cNvCxnSpPr>
            <p:nvPr/>
          </p:nvCxnSpPr>
          <p:spPr>
            <a:xfrm flipV="1">
              <a:off x="2438400" y="3807735"/>
              <a:ext cx="374073" cy="3509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8" idx="3"/>
            </p:cNvCxnSpPr>
            <p:nvPr/>
          </p:nvCxnSpPr>
          <p:spPr>
            <a:xfrm>
              <a:off x="9628909" y="3807735"/>
              <a:ext cx="374377" cy="0"/>
            </a:xfrm>
            <a:prstGeom prst="straightConnector1">
              <a:avLst/>
            </a:prstGeom>
            <a:ln>
              <a:solidFill>
                <a:srgbClr val="0067A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2812473" y="1460695"/>
              <a:ext cx="6877397" cy="4694080"/>
              <a:chOff x="2812473" y="1460695"/>
              <a:chExt cx="6877397" cy="469408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812473" y="1460695"/>
                <a:ext cx="6816436" cy="4694080"/>
              </a:xfrm>
              <a:prstGeom prst="rect">
                <a:avLst/>
              </a:prstGeom>
              <a:solidFill>
                <a:srgbClr val="72B6C8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922107" y="1551921"/>
                <a:ext cx="25257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Pelatihan</a:t>
                </a:r>
                <a:r>
                  <a:rPr lang="en-US" b="1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(Python)</a:t>
                </a: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2965795" y="1823863"/>
                <a:ext cx="6724075" cy="4214579"/>
                <a:chOff x="2965795" y="1823863"/>
                <a:chExt cx="6724075" cy="4214579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2965795" y="2254811"/>
                  <a:ext cx="3134722" cy="163300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2" name="Rectangle 51">
                  <a:hlinkClick r:id="rId4" action="ppaction://hlinksldjump"/>
                </p:cNvPr>
                <p:cNvSpPr/>
                <p:nvPr/>
              </p:nvSpPr>
              <p:spPr>
                <a:xfrm>
                  <a:off x="3100102" y="2331985"/>
                  <a:ext cx="2857336" cy="349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Membaca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citra</a:t>
                  </a:r>
                  <a:endPara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3" name="Rectangle 52">
                  <a:hlinkClick r:id="rId5" action="ppaction://hlinksldjump"/>
                </p:cNvPr>
                <p:cNvSpPr/>
                <p:nvPr/>
              </p:nvSpPr>
              <p:spPr>
                <a:xfrm>
                  <a:off x="3100102" y="2861132"/>
                  <a:ext cx="2857336" cy="3713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i="1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Invert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warna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citra</a:t>
                  </a:r>
                  <a:endPara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54" name="Rectangle 53">
                  <a:hlinkClick r:id="rId6" action="ppaction://hlinksldjump"/>
                </p:cNvPr>
                <p:cNvSpPr/>
                <p:nvPr/>
              </p:nvSpPr>
              <p:spPr>
                <a:xfrm>
                  <a:off x="3100102" y="3412340"/>
                  <a:ext cx="2857336" cy="3615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i="1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Resize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citra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menjadi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30x20</a:t>
                  </a:r>
                </a:p>
              </p:txBody>
            </p:sp>
            <p:sp>
              <p:nvSpPr>
                <p:cNvPr id="55" name="Rectangle 54">
                  <a:hlinkClick r:id="rId7" action="ppaction://hlinksldjump"/>
                </p:cNvPr>
                <p:cNvSpPr/>
                <p:nvPr/>
              </p:nvSpPr>
              <p:spPr>
                <a:xfrm>
                  <a:off x="4069936" y="4211048"/>
                  <a:ext cx="3958771" cy="3902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Membuat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JST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dengan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b="1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scikit</a:t>
                  </a:r>
                  <a:r>
                    <a:rPr lang="en-US" sz="1600" b="1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-learn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</a:p>
              </p:txBody>
            </p:sp>
            <p:sp>
              <p:nvSpPr>
                <p:cNvPr id="56" name="Rectangle 55">
                  <a:hlinkClick r:id="rId8" action="ppaction://hlinksldjump"/>
                </p:cNvPr>
                <p:cNvSpPr/>
                <p:nvPr/>
              </p:nvSpPr>
              <p:spPr>
                <a:xfrm>
                  <a:off x="4069936" y="4808027"/>
                  <a:ext cx="3958771" cy="3564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Melakukan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pelatihan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JST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655107" y="5444252"/>
                  <a:ext cx="2302331" cy="594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Mendapatkan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komponen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JST (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bobot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bias)</a:t>
                  </a:r>
                  <a:endPara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58" name="Straight Arrow Connector 57"/>
                <p:cNvCxnSpPr>
                  <a:stCxn id="52" idx="2"/>
                  <a:endCxn id="53" idx="0"/>
                </p:cNvCxnSpPr>
                <p:nvPr/>
              </p:nvCxnSpPr>
              <p:spPr>
                <a:xfrm>
                  <a:off x="4528770" y="2681283"/>
                  <a:ext cx="0" cy="179849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>
                  <a:stCxn id="53" idx="2"/>
                  <a:endCxn id="54" idx="0"/>
                </p:cNvCxnSpPr>
                <p:nvPr/>
              </p:nvCxnSpPr>
              <p:spPr>
                <a:xfrm>
                  <a:off x="4528770" y="3232491"/>
                  <a:ext cx="0" cy="179849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>
                  <a:stCxn id="55" idx="2"/>
                  <a:endCxn id="56" idx="0"/>
                </p:cNvCxnSpPr>
                <p:nvPr/>
              </p:nvCxnSpPr>
              <p:spPr>
                <a:xfrm>
                  <a:off x="6049322" y="4601323"/>
                  <a:ext cx="0" cy="206704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43"/>
                <p:cNvSpPr txBox="1"/>
                <p:nvPr/>
              </p:nvSpPr>
              <p:spPr>
                <a:xfrm rot="16200000">
                  <a:off x="5413924" y="1393916"/>
                  <a:ext cx="430887" cy="12907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praproses</a:t>
                  </a:r>
                  <a:endPara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6372267" y="2254811"/>
                  <a:ext cx="3134722" cy="163300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5" name="Rectangle 34">
                  <a:hlinkClick r:id="rId9" action="ppaction://hlinksldjump"/>
                </p:cNvPr>
                <p:cNvSpPr/>
                <p:nvPr/>
              </p:nvSpPr>
              <p:spPr>
                <a:xfrm>
                  <a:off x="6569537" y="2409310"/>
                  <a:ext cx="2740181" cy="5255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Mempersiapkan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variabel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berisi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citra-citra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masukan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JST</a:t>
                  </a:r>
                </a:p>
              </p:txBody>
            </p:sp>
            <p:sp>
              <p:nvSpPr>
                <p:cNvPr id="38" name="Rectangle 37">
                  <a:hlinkClick r:id="rId10" action="ppaction://hlinksldjump"/>
                </p:cNvPr>
                <p:cNvSpPr/>
                <p:nvPr/>
              </p:nvSpPr>
              <p:spPr>
                <a:xfrm>
                  <a:off x="6569537" y="3223907"/>
                  <a:ext cx="2740181" cy="5255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Mempersiapkan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variabel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berisi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label-label </a:t>
                  </a:r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citra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masukan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JST</a:t>
                  </a:r>
                </a:p>
              </p:txBody>
            </p:sp>
            <p:cxnSp>
              <p:nvCxnSpPr>
                <p:cNvPr id="39" name="Straight Arrow Connector 38"/>
                <p:cNvCxnSpPr>
                  <a:stCxn id="35" idx="2"/>
                  <a:endCxn id="38" idx="0"/>
                </p:cNvCxnSpPr>
                <p:nvPr/>
              </p:nvCxnSpPr>
              <p:spPr>
                <a:xfrm>
                  <a:off x="7939628" y="2934862"/>
                  <a:ext cx="0" cy="289045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>
                  <a:stCxn id="45" idx="3"/>
                  <a:endCxn id="34" idx="1"/>
                </p:cNvCxnSpPr>
                <p:nvPr/>
              </p:nvCxnSpPr>
              <p:spPr>
                <a:xfrm>
                  <a:off x="6100517" y="3071314"/>
                  <a:ext cx="271750" cy="0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/>
                <p:cNvSpPr txBox="1"/>
                <p:nvPr/>
              </p:nvSpPr>
              <p:spPr>
                <a:xfrm rot="16200000">
                  <a:off x="8266311" y="831192"/>
                  <a:ext cx="430887" cy="2416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persiapan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masukan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JST</a:t>
                  </a:r>
                  <a:endPara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42" name="Elbow Connector 41"/>
                <p:cNvCxnSpPr>
                  <a:stCxn id="34" idx="2"/>
                  <a:endCxn id="55" idx="0"/>
                </p:cNvCxnSpPr>
                <p:nvPr/>
              </p:nvCxnSpPr>
              <p:spPr>
                <a:xfrm rot="5400000">
                  <a:off x="6832859" y="3104279"/>
                  <a:ext cx="323232" cy="1890306"/>
                </a:xfrm>
                <a:prstGeom prst="bentConnector3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hlinkClick r:id="rId11" action="ppaction://hlinksldjump"/>
                </p:cNvPr>
                <p:cNvSpPr/>
                <p:nvPr/>
              </p:nvSpPr>
              <p:spPr>
                <a:xfrm>
                  <a:off x="6191923" y="5438260"/>
                  <a:ext cx="2671858" cy="594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Transformasi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komponen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JST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ke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dalam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bahasa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C++</a:t>
                  </a:r>
                  <a:endPara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6" name="Straight Arrow Connector 5"/>
                <p:cNvCxnSpPr>
                  <a:stCxn id="57" idx="3"/>
                  <a:endCxn id="64" idx="1"/>
                </p:cNvCxnSpPr>
                <p:nvPr/>
              </p:nvCxnSpPr>
              <p:spPr>
                <a:xfrm flipV="1">
                  <a:off x="5957438" y="5735355"/>
                  <a:ext cx="234485" cy="5992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Elbow Connector 7"/>
                <p:cNvCxnSpPr>
                  <a:stCxn id="56" idx="2"/>
                  <a:endCxn id="57" idx="0"/>
                </p:cNvCxnSpPr>
                <p:nvPr/>
              </p:nvCxnSpPr>
              <p:spPr>
                <a:xfrm rot="5400000">
                  <a:off x="5287888" y="4682818"/>
                  <a:ext cx="279820" cy="1243049"/>
                </a:xfrm>
                <a:prstGeom prst="bentConnector3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" name="Group 3"/>
            <p:cNvGrpSpPr/>
            <p:nvPr/>
          </p:nvGrpSpPr>
          <p:grpSpPr>
            <a:xfrm>
              <a:off x="-2518711" y="1460695"/>
              <a:ext cx="4953364" cy="4694080"/>
              <a:chOff x="-2518711" y="1460695"/>
              <a:chExt cx="4953364" cy="469408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-2518711" y="1460695"/>
                <a:ext cx="4953364" cy="4694080"/>
              </a:xfrm>
              <a:prstGeom prst="rect">
                <a:avLst/>
              </a:prstGeom>
              <a:solidFill>
                <a:srgbClr val="72B6C8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-2452120" y="1540438"/>
                <a:ext cx="2194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Persiapan</a:t>
                </a:r>
                <a:r>
                  <a:rPr lang="en-US" b="1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Dataset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-2164248" y="1989513"/>
                <a:ext cx="4267200" cy="6980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Mengambil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citra</a:t>
                </a:r>
                <a:r>
                  <a: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pada</a:t>
                </a:r>
                <a:endParaRPr lang="en-US" sz="1600" dirty="0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website*.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Contoh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: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-2164248" y="3360333"/>
                <a:ext cx="4267200" cy="780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Segmentasi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citra</a:t>
                </a:r>
                <a:endParaRPr lang="en-US" sz="1600" dirty="0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per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angka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secara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manual</a:t>
                </a:r>
                <a:endParaRPr lang="en-US" sz="1600" dirty="0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901" y="2162742"/>
                <a:ext cx="1153268" cy="384423"/>
              </a:xfrm>
              <a:prstGeom prst="rect">
                <a:avLst/>
              </a:prstGeom>
            </p:spPr>
          </p:pic>
          <p:sp>
            <p:nvSpPr>
              <p:cNvPr id="67" name="Rectangle 66"/>
              <p:cNvSpPr/>
              <p:nvPr/>
            </p:nvSpPr>
            <p:spPr>
              <a:xfrm>
                <a:off x="-2164248" y="4867483"/>
                <a:ext cx="4267200" cy="1022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i="1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Scaling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semua</a:t>
                </a:r>
                <a:endParaRPr lang="en-US" sz="1600" dirty="0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citra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yang</a:t>
                </a:r>
              </a:p>
              <a:p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didapat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dengan</a:t>
                </a:r>
                <a:endParaRPr lang="en-US" sz="1600" dirty="0" smtClean="0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menambahkan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1 – 20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piksel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di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sisi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atas</a:t>
                </a:r>
                <a:r>
                  <a: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&amp; </a:t>
                </a:r>
                <a:r>
                  <a:rPr lang="en-US" sz="1600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kanan</a:t>
                </a:r>
                <a:endParaRPr lang="en-US" sz="1600" dirty="0" smtClean="0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58" t="9695" r="64658" b="20481"/>
              <a:stretch/>
            </p:blipFill>
            <p:spPr>
              <a:xfrm>
                <a:off x="720623" y="3593971"/>
                <a:ext cx="243249" cy="360984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42" t="8586" r="52748" b="20481"/>
              <a:stretch/>
            </p:blipFill>
            <p:spPr>
              <a:xfrm>
                <a:off x="1206262" y="3584348"/>
                <a:ext cx="184726" cy="366715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01" t="8586" r="35451" b="20481"/>
              <a:stretch/>
            </p:blipFill>
            <p:spPr>
              <a:xfrm>
                <a:off x="1624059" y="3588239"/>
                <a:ext cx="236492" cy="366716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9" t="9695" r="80227" b="20481"/>
              <a:stretch/>
            </p:blipFill>
            <p:spPr>
              <a:xfrm>
                <a:off x="201929" y="3637752"/>
                <a:ext cx="243250" cy="314283"/>
              </a:xfrm>
              <a:prstGeom prst="rect">
                <a:avLst/>
              </a:prstGeom>
            </p:spPr>
          </p:pic>
          <p:cxnSp>
            <p:nvCxnSpPr>
              <p:cNvPr id="72" name="Straight Arrow Connector 71"/>
              <p:cNvCxnSpPr>
                <a:stCxn id="61" idx="2"/>
                <a:endCxn id="65" idx="0"/>
              </p:cNvCxnSpPr>
              <p:nvPr/>
            </p:nvCxnSpPr>
            <p:spPr>
              <a:xfrm>
                <a:off x="-30648" y="2687538"/>
                <a:ext cx="0" cy="672795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65" idx="2"/>
                <a:endCxn id="67" idx="0"/>
              </p:cNvCxnSpPr>
              <p:nvPr/>
            </p:nvCxnSpPr>
            <p:spPr>
              <a:xfrm>
                <a:off x="-30648" y="4140566"/>
                <a:ext cx="0" cy="726917"/>
              </a:xfrm>
              <a:prstGeom prst="straightConnector1">
                <a:avLst/>
              </a:prstGeom>
              <a:ln>
                <a:solidFill>
                  <a:srgbClr val="0067A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13"/>
              <a:srcRect l="4294" t="7791" r="5710" b="-1"/>
              <a:stretch/>
            </p:blipFill>
            <p:spPr>
              <a:xfrm>
                <a:off x="-569861" y="5033469"/>
                <a:ext cx="2580967" cy="480810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9960263" y="1461956"/>
              <a:ext cx="6422390" cy="4706179"/>
              <a:chOff x="9960263" y="1461956"/>
              <a:chExt cx="6422390" cy="4706179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995128" y="1461956"/>
                <a:ext cx="6387525" cy="4706179"/>
              </a:xfrm>
              <a:prstGeom prst="rect">
                <a:avLst/>
              </a:prstGeom>
              <a:solidFill>
                <a:srgbClr val="72B6C8"/>
              </a:solidFill>
              <a:ln>
                <a:solidFill>
                  <a:srgbClr val="006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0308599" y="1525198"/>
                <a:ext cx="25257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Pengujian</a:t>
                </a:r>
                <a:r>
                  <a:rPr lang="en-US" b="1" dirty="0" smtClean="0">
                    <a:solidFill>
                      <a:srgbClr val="346C79"/>
                    </a:solidFill>
                    <a:latin typeface="Tw Cen MT" panose="020B0602020104020603" pitchFamily="34" charset="0"/>
                  </a:rPr>
                  <a:t> (C++)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387062" y="1893739"/>
                <a:ext cx="2504661" cy="420536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825571" y="1893739"/>
                <a:ext cx="3493274" cy="290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46C79"/>
                  </a:solidFill>
                  <a:latin typeface="Tw Cen MT" panose="020B0602020104020603" pitchFamily="34" charset="0"/>
                </a:endParaRPr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9960263" y="1780293"/>
                <a:ext cx="6230461" cy="4318807"/>
                <a:chOff x="5437178" y="1702263"/>
                <a:chExt cx="6230461" cy="4318807"/>
              </a:xfrm>
            </p:grpSpPr>
            <p:sp>
              <p:nvSpPr>
                <p:cNvPr id="80" name="Rectangle 79">
                  <a:hlinkClick r:id="rId14" action="ppaction://hlinksldjump"/>
                </p:cNvPr>
                <p:cNvSpPr/>
                <p:nvPr/>
              </p:nvSpPr>
              <p:spPr>
                <a:xfrm>
                  <a:off x="5989862" y="2655028"/>
                  <a:ext cx="2117009" cy="8705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Merepresentasikan</a:t>
                  </a:r>
                  <a:endPara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  <a:p>
                  <a:pPr algn="ctr"/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‘X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’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dengan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nilai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1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dan</a:t>
                  </a:r>
                  <a:endPara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  <a:p>
                  <a:pPr algn="ctr"/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‘.’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dengan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nilai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0</a:t>
                  </a:r>
                  <a:endPara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81" name="Rectangle 80">
                  <a:hlinkClick r:id="rId15" action="ppaction://hlinksldjump"/>
                </p:cNvPr>
                <p:cNvSpPr/>
                <p:nvPr/>
              </p:nvSpPr>
              <p:spPr>
                <a:xfrm>
                  <a:off x="5989862" y="3741249"/>
                  <a:ext cx="2117009" cy="4436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Segmentasi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4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dengan</a:t>
                  </a:r>
                  <a:r>
                    <a:rPr lang="en-US" sz="14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DFS</a:t>
                  </a:r>
                </a:p>
              </p:txBody>
            </p:sp>
            <p:sp>
              <p:nvSpPr>
                <p:cNvPr id="82" name="Rectangle 81">
                  <a:hlinkClick r:id="rId16" action="ppaction://hlinksldjump"/>
                </p:cNvPr>
                <p:cNvSpPr/>
                <p:nvPr/>
              </p:nvSpPr>
              <p:spPr>
                <a:xfrm>
                  <a:off x="5989862" y="4396169"/>
                  <a:ext cx="2117009" cy="7061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i="1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Filtering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elemen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kecil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dengan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i="1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threshold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i="1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border</a:t>
                  </a:r>
                </a:p>
              </p:txBody>
            </p:sp>
            <p:sp>
              <p:nvSpPr>
                <p:cNvPr id="83" name="Rectangle 82">
                  <a:hlinkClick r:id="rId17" action="ppaction://hlinksldjump"/>
                </p:cNvPr>
                <p:cNvSpPr/>
                <p:nvPr/>
              </p:nvSpPr>
              <p:spPr>
                <a:xfrm>
                  <a:off x="5989862" y="5326150"/>
                  <a:ext cx="2117009" cy="4710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defRPr/>
                  </a:pP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Mengecek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jumlah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elemen</a:t>
                  </a:r>
                  <a:endPara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84" name="Straight Arrow Connector 83"/>
                <p:cNvCxnSpPr>
                  <a:stCxn id="99" idx="2"/>
                  <a:endCxn id="80" idx="0"/>
                </p:cNvCxnSpPr>
                <p:nvPr/>
              </p:nvCxnSpPr>
              <p:spPr>
                <a:xfrm>
                  <a:off x="7048367" y="2439378"/>
                  <a:ext cx="0" cy="215650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80" idx="2"/>
                  <a:endCxn id="81" idx="0"/>
                </p:cNvCxnSpPr>
                <p:nvPr/>
              </p:nvCxnSpPr>
              <p:spPr>
                <a:xfrm>
                  <a:off x="7048367" y="3525599"/>
                  <a:ext cx="0" cy="215650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>
                  <a:stCxn id="81" idx="2"/>
                  <a:endCxn id="82" idx="0"/>
                </p:cNvCxnSpPr>
                <p:nvPr/>
              </p:nvCxnSpPr>
              <p:spPr>
                <a:xfrm>
                  <a:off x="7048367" y="4184937"/>
                  <a:ext cx="0" cy="211232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>
                  <a:stCxn id="82" idx="2"/>
                  <a:endCxn id="83" idx="0"/>
                </p:cNvCxnSpPr>
                <p:nvPr/>
              </p:nvCxnSpPr>
              <p:spPr>
                <a:xfrm>
                  <a:off x="7048367" y="5102272"/>
                  <a:ext cx="0" cy="223878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Rectangle 87">
                  <a:hlinkClick r:id="rId18" action="ppaction://hlinksldjump"/>
                </p:cNvPr>
                <p:cNvSpPr/>
                <p:nvPr/>
              </p:nvSpPr>
              <p:spPr>
                <a:xfrm>
                  <a:off x="8488326" y="3145613"/>
                  <a:ext cx="3175147" cy="8313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defRPr/>
                  </a:pPr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Jika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&gt; 6, </a:t>
                  </a:r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menghapus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elemen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yang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ukurannya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kurang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dari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rata-rata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atau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lebih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dari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rata-rata</a:t>
                  </a:r>
                  <a:endPara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89" name="Straight Arrow Connector 88"/>
                <p:cNvCxnSpPr>
                  <a:stCxn id="98" idx="2"/>
                  <a:endCxn id="88" idx="0"/>
                </p:cNvCxnSpPr>
                <p:nvPr/>
              </p:nvCxnSpPr>
              <p:spPr>
                <a:xfrm flipH="1">
                  <a:off x="10075900" y="2901476"/>
                  <a:ext cx="1" cy="244137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lbow Connector 89"/>
                <p:cNvCxnSpPr>
                  <a:stCxn id="83" idx="2"/>
                  <a:endCxn id="98" idx="0"/>
                </p:cNvCxnSpPr>
                <p:nvPr/>
              </p:nvCxnSpPr>
              <p:spPr>
                <a:xfrm rot="5400000" flipH="1" flipV="1">
                  <a:off x="6668542" y="2389834"/>
                  <a:ext cx="3787183" cy="3027534"/>
                </a:xfrm>
                <a:prstGeom prst="bentConnector5">
                  <a:avLst>
                    <a:gd name="adj1" fmla="val -3353"/>
                    <a:gd name="adj2" fmla="val 41262"/>
                    <a:gd name="adj3" fmla="val 103018"/>
                  </a:avLst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Rectangle 90">
                  <a:hlinkClick r:id="rId19" action="ppaction://hlinksldjump"/>
                </p:cNvPr>
                <p:cNvSpPr/>
                <p:nvPr/>
              </p:nvSpPr>
              <p:spPr>
                <a:xfrm>
                  <a:off x="8492491" y="4175053"/>
                  <a:ext cx="3175148" cy="4277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Resize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elemen</a:t>
                  </a:r>
                  <a:endPara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92" name="Straight Arrow Connector 91"/>
                <p:cNvCxnSpPr>
                  <a:stCxn id="88" idx="2"/>
                  <a:endCxn id="91" idx="0"/>
                </p:cNvCxnSpPr>
                <p:nvPr/>
              </p:nvCxnSpPr>
              <p:spPr>
                <a:xfrm>
                  <a:off x="10075900" y="3976929"/>
                  <a:ext cx="4165" cy="198124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Rectangle 92">
                  <a:hlinkClick r:id="rId20" action="ppaction://hlinksldjump"/>
                </p:cNvPr>
                <p:cNvSpPr/>
                <p:nvPr/>
              </p:nvSpPr>
              <p:spPr>
                <a:xfrm>
                  <a:off x="8505191" y="4808245"/>
                  <a:ext cx="3158283" cy="5179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Menghitung</a:t>
                  </a:r>
                  <a:r>
                    <a:rPr lang="en-US" sz="1600" dirty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output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dengan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komponen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JST yang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didapat</a:t>
                  </a:r>
                  <a:endPara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94" name="Straight Arrow Connector 93"/>
                <p:cNvCxnSpPr>
                  <a:stCxn id="91" idx="2"/>
                  <a:endCxn id="93" idx="0"/>
                </p:cNvCxnSpPr>
                <p:nvPr/>
              </p:nvCxnSpPr>
              <p:spPr>
                <a:xfrm>
                  <a:off x="10080065" y="4602841"/>
                  <a:ext cx="4268" cy="205404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ectangle 94">
                  <a:hlinkClick r:id="rId21" action="ppaction://hlinksldjump"/>
                </p:cNvPr>
                <p:cNvSpPr/>
                <p:nvPr/>
              </p:nvSpPr>
              <p:spPr>
                <a:xfrm>
                  <a:off x="8501026" y="5554878"/>
                  <a:ext cx="3158283" cy="4661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Memprediksi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hasil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output</a:t>
                  </a:r>
                </a:p>
              </p:txBody>
            </p:sp>
            <p:cxnSp>
              <p:nvCxnSpPr>
                <p:cNvPr id="96" name="Straight Arrow Connector 95"/>
                <p:cNvCxnSpPr>
                  <a:stCxn id="93" idx="2"/>
                  <a:endCxn id="95" idx="0"/>
                </p:cNvCxnSpPr>
                <p:nvPr/>
              </p:nvCxnSpPr>
              <p:spPr>
                <a:xfrm flipH="1">
                  <a:off x="10080168" y="5326150"/>
                  <a:ext cx="4165" cy="228728"/>
                </a:xfrm>
                <a:prstGeom prst="straightConnector1">
                  <a:avLst/>
                </a:prstGeom>
                <a:ln>
                  <a:solidFill>
                    <a:srgbClr val="0067A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/>
                <p:cNvSpPr txBox="1"/>
                <p:nvPr/>
              </p:nvSpPr>
              <p:spPr>
                <a:xfrm rot="10800000">
                  <a:off x="5437178" y="1702263"/>
                  <a:ext cx="461665" cy="12907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praproses</a:t>
                  </a:r>
                  <a:endParaRPr lang="en-US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98" name="Rectangle 97">
                  <a:hlinkClick r:id="rId22" action="ppaction://hlinksldjump"/>
                </p:cNvPr>
                <p:cNvSpPr/>
                <p:nvPr/>
              </p:nvSpPr>
              <p:spPr>
                <a:xfrm>
                  <a:off x="8488327" y="2010009"/>
                  <a:ext cx="3175147" cy="89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defRPr/>
                  </a:pP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Jika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&lt; 6,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memisahkan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elemen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yang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ukurannya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lebih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dari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rata-rata</a:t>
                  </a:r>
                </a:p>
                <a:p>
                  <a:pPr lvl="0" algn="ctr">
                    <a:defRPr/>
                  </a:pP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di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tengah</a:t>
                  </a:r>
                  <a:endParaRPr lang="en-US" sz="1600" dirty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99" name="Rectangle 98">
                  <a:hlinkClick r:id="rId23" action="ppaction://hlinksldjump"/>
                </p:cNvPr>
                <p:cNvSpPr/>
                <p:nvPr/>
              </p:nvSpPr>
              <p:spPr>
                <a:xfrm>
                  <a:off x="5989862" y="2012906"/>
                  <a:ext cx="2117009" cy="4264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Membaca</a:t>
                  </a:r>
                  <a:r>
                    <a:rPr lang="en-US" sz="1600" dirty="0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dirty="0" err="1" smtClean="0">
                      <a:solidFill>
                        <a:srgbClr val="346C79"/>
                      </a:solidFill>
                      <a:latin typeface="Tw Cen MT" panose="020B0602020104020603" pitchFamily="34" charset="0"/>
                    </a:rPr>
                    <a:t>masukan</a:t>
                  </a:r>
                  <a:endParaRPr lang="en-US" sz="1600" dirty="0" smtClean="0">
                    <a:solidFill>
                      <a:srgbClr val="346C79"/>
                    </a:solidFill>
                    <a:latin typeface="Tw Cen MT" panose="020B06020201040206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905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158750"/>
            <a:ext cx="1751527" cy="1028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72503" y="310974"/>
            <a:ext cx="9775991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67AC"/>
                </a:solidFill>
                <a:latin typeface="Tw Cen MT Condensed" panose="020B0606020104020203" pitchFamily="34" charset="0"/>
              </a:rPr>
              <a:t>PENDAHULUAN</a:t>
            </a:r>
            <a:endParaRPr lang="en-US" sz="4800" dirty="0">
              <a:solidFill>
                <a:srgbClr val="0067AC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9" y="97022"/>
            <a:ext cx="1788262" cy="1152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459" y="1536235"/>
            <a:ext cx="10599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Batasan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: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Bahasa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pemrograman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implementasi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Python &amp; C++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Batas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maksimum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testcase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250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Batas minimum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tinggi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lebar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10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Batas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maksimum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tinggi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lebar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masukan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250</a:t>
            </a: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Batas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maksimum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waktu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eksekusi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program : 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0,1 </a:t>
            </a:r>
            <a:r>
              <a:rPr lang="en-US" sz="2000" b="1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detik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Batas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maksimum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memori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program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saat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dijalankan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: 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1535 MB</a:t>
            </a:r>
            <a:endParaRPr lang="en-US" sz="2000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Batas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maksimum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ukuran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kode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sumber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dikirim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0,15 MB</a:t>
            </a:r>
            <a:endParaRPr lang="en-US" sz="2000" b="1" dirty="0">
              <a:latin typeface="Tw Cen MT" panose="020B0602020104020603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0067AC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Dataset </a:t>
            </a:r>
            <a:r>
              <a:rPr lang="en-US" sz="2000" dirty="0" err="1">
                <a:latin typeface="Tw Cen MT" panose="020B0602020104020603" pitchFamily="34" charset="0"/>
                <a:cs typeface="Arial" panose="020B0604020202020204" pitchFamily="34" charset="0"/>
              </a:rPr>
              <a:t>citra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yang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: dataset </a:t>
            </a:r>
            <a:r>
              <a:rPr lang="en-US" sz="2000" dirty="0" err="1" smtClean="0">
                <a:latin typeface="Tw Cen MT" panose="020B0602020104020603" pitchFamily="34" charset="0"/>
                <a:cs typeface="Arial" panose="020B0604020202020204" pitchFamily="34" charset="0"/>
              </a:rPr>
              <a:t>pada</a:t>
            </a:r>
            <a:r>
              <a:rPr lang="en-US" sz="2000" dirty="0" smtClean="0"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Tw Cen MT" panose="020B0602020104020603" pitchFamily="34" charset="0"/>
                <a:cs typeface="Arial" panose="020B0604020202020204" pitchFamily="34" charset="0"/>
              </a:rPr>
              <a:t>SPOJ Hard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67982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0"/>
    </mc:Choice>
    <mc:Fallback>
      <p:transition spd="slow" advTm="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6|1.3|4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6766</TotalTime>
  <Words>3284</Words>
  <Application>Microsoft Office PowerPoint</Application>
  <PresentationFormat>Widescreen</PresentationFormat>
  <Paragraphs>888</Paragraphs>
  <Slides>83</Slides>
  <Notes>80</Notes>
  <HiddenSlides>28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 Unicode MS</vt:lpstr>
      <vt:lpstr>Arial</vt:lpstr>
      <vt:lpstr>Calibri</vt:lpstr>
      <vt:lpstr>Cambria Math</vt:lpstr>
      <vt:lpstr>Tw Cen MT</vt:lpstr>
      <vt:lpstr>Tw Cen MT Condensed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Cynthia Dewi</dc:creator>
  <cp:lastModifiedBy>Cynthia Dewi</cp:lastModifiedBy>
  <cp:revision>402</cp:revision>
  <dcterms:created xsi:type="dcterms:W3CDTF">2018-04-24T17:14:44Z</dcterms:created>
  <dcterms:modified xsi:type="dcterms:W3CDTF">2019-01-21T10:47:01Z</dcterms:modified>
</cp:coreProperties>
</file>